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
  </p:notesMasterIdLst>
  <p:sldIdLst>
    <p:sldId id="270" r:id="rId2"/>
    <p:sldId id="256" r:id="rId3"/>
    <p:sldId id="257" r:id="rId4"/>
    <p:sldId id="258" r:id="rId5"/>
    <p:sldId id="259" r:id="rId6"/>
    <p:sldId id="260" r:id="rId7"/>
    <p:sldId id="261" r:id="rId8"/>
    <p:sldId id="267" r:id="rId9"/>
    <p:sldId id="266" r:id="rId10"/>
    <p:sldId id="268" r:id="rId11"/>
    <p:sldId id="264" r:id="rId12"/>
    <p:sldId id="263"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45AF2E08-8F9C-49E7-B95C-9C9FDCBFA485}">
          <p14:sldIdLst>
            <p14:sldId id="270"/>
            <p14:sldId id="256"/>
            <p14:sldId id="257"/>
          </p14:sldIdLst>
        </p14:section>
        <p14:section name="Naamloze sectie" id="{85170DFD-06DA-452F-8938-6875148D7123}">
          <p14:sldIdLst>
            <p14:sldId id="258"/>
            <p14:sldId id="259"/>
            <p14:sldId id="260"/>
            <p14:sldId id="261"/>
            <p14:sldId id="267"/>
            <p14:sldId id="266"/>
            <p14:sldId id="268"/>
            <p14:sldId id="264"/>
            <p14:sldId id="263"/>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25745-9DFE-464C-8067-C456CDB8F3BB}" v="6" dt="2026-01-19T13:49:54.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3" d="100"/>
          <a:sy n="83" d="100"/>
        </p:scale>
        <p:origin x="68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n Spaan" userId="2a134e10bb3d18e8" providerId="LiveId" clId="{DE797200-9351-456A-AE9C-B004C8DBF6B7}"/>
    <pc:docChg chg="undo custSel addSld delSld modSld modSection">
      <pc:chgData name="Ton Spaan" userId="2a134e10bb3d18e8" providerId="LiveId" clId="{DE797200-9351-456A-AE9C-B004C8DBF6B7}" dt="2026-01-19T13:54:45.555" v="105" actId="20577"/>
      <pc:docMkLst>
        <pc:docMk/>
      </pc:docMkLst>
      <pc:sldChg chg="addSp delSp modSp new mod">
        <pc:chgData name="Ton Spaan" userId="2a134e10bb3d18e8" providerId="LiveId" clId="{DE797200-9351-456A-AE9C-B004C8DBF6B7}" dt="2026-01-19T13:54:45.555" v="105" actId="20577"/>
        <pc:sldMkLst>
          <pc:docMk/>
          <pc:sldMk cId="1207299011" sldId="270"/>
        </pc:sldMkLst>
        <pc:spChg chg="add del mod">
          <ac:chgData name="Ton Spaan" userId="2a134e10bb3d18e8" providerId="LiveId" clId="{DE797200-9351-456A-AE9C-B004C8DBF6B7}" dt="2026-01-19T13:54:45.555" v="105" actId="20577"/>
          <ac:spMkLst>
            <pc:docMk/>
            <pc:sldMk cId="1207299011" sldId="270"/>
            <ac:spMk id="2" creationId="{426FE0FB-46DD-3659-3910-FF8C7ADB2873}"/>
          </ac:spMkLst>
        </pc:spChg>
        <pc:spChg chg="del mod">
          <ac:chgData name="Ton Spaan" userId="2a134e10bb3d18e8" providerId="LiveId" clId="{DE797200-9351-456A-AE9C-B004C8DBF6B7}" dt="2026-01-19T13:50:52.631" v="37" actId="478"/>
          <ac:spMkLst>
            <pc:docMk/>
            <pc:sldMk cId="1207299011" sldId="270"/>
            <ac:spMk id="3" creationId="{14F41A7B-6919-CE54-0172-3C98376BB834}"/>
          </ac:spMkLst>
        </pc:spChg>
        <pc:spChg chg="add del mod">
          <ac:chgData name="Ton Spaan" userId="2a134e10bb3d18e8" providerId="LiveId" clId="{DE797200-9351-456A-AE9C-B004C8DBF6B7}" dt="2026-01-19T13:50:48.236" v="36" actId="478"/>
          <ac:spMkLst>
            <pc:docMk/>
            <pc:sldMk cId="1207299011" sldId="270"/>
            <ac:spMk id="5" creationId="{950EBF84-80B9-B478-DD38-6020D33CDB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381091-5954-41E5-AD05-9C03AD63BBAD}" type="datetimeFigureOut">
              <a:rPr lang="nl-NL" smtClean="0"/>
              <a:t>19-1-2026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99A72B-9F73-45E0-898F-69C7241BD1A0}" type="slidenum">
              <a:rPr lang="nl-NL" smtClean="0"/>
              <a:t>‹nr.›</a:t>
            </a:fld>
            <a:endParaRPr lang="nl-NL"/>
          </a:p>
        </p:txBody>
      </p:sp>
    </p:spTree>
    <p:extLst>
      <p:ext uri="{BB962C8B-B14F-4D97-AF65-F5344CB8AC3E}">
        <p14:creationId xmlns:p14="http://schemas.microsoft.com/office/powerpoint/2010/main" val="4148074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199A72B-9F73-45E0-898F-69C7241BD1A0}" type="slidenum">
              <a:rPr lang="nl-NL" smtClean="0"/>
              <a:t>11</a:t>
            </a:fld>
            <a:endParaRPr lang="nl-NL"/>
          </a:p>
        </p:txBody>
      </p:sp>
    </p:spTree>
    <p:extLst>
      <p:ext uri="{BB962C8B-B14F-4D97-AF65-F5344CB8AC3E}">
        <p14:creationId xmlns:p14="http://schemas.microsoft.com/office/powerpoint/2010/main" val="2352397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1/19/2026</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246585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nl-NL"/>
              <a:t>Klik om stijl te bewerken</a:t>
            </a:r>
            <a:endParaRPr lang="en-US"/>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335870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097955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nl-NL"/>
              <a:t>Klik om stijl te bewerken</a:t>
            </a:r>
            <a:endParaRPr lang="en-US"/>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42496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3984194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nl-NL"/>
              <a:t>Klik om stijl te bewerken</a:t>
            </a:r>
            <a:endParaRPr lang="en-US"/>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3755752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nl-NL"/>
              <a:t>Klik om stijl te bewerken</a:t>
            </a:r>
            <a:endParaRPr lang="en-US"/>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77664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nl-NL"/>
              <a:t>Klik om stijl te bewerken</a:t>
            </a:r>
            <a:endParaRPr lang="en-US"/>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584184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210174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1212226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1/19/2026</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‹nr.›</a:t>
            </a:fld>
            <a:endParaRPr lang="en-US"/>
          </a:p>
        </p:txBody>
      </p:sp>
    </p:spTree>
    <p:extLst>
      <p:ext uri="{BB962C8B-B14F-4D97-AF65-F5344CB8AC3E}">
        <p14:creationId xmlns:p14="http://schemas.microsoft.com/office/powerpoint/2010/main" val="216024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1/19/2026</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‹nr.›</a:t>
            </a:fld>
            <a:endParaRPr lang="en-US"/>
          </a:p>
        </p:txBody>
      </p:sp>
    </p:spTree>
    <p:extLst>
      <p:ext uri="{BB962C8B-B14F-4D97-AF65-F5344CB8AC3E}">
        <p14:creationId xmlns:p14="http://schemas.microsoft.com/office/powerpoint/2010/main" val="10171520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hyperlink" Target="https://nl.wikipedia.org/wiki/Romeins_legionair" TargetMode="External"/><Relationship Id="rId7" Type="http://schemas.openxmlformats.org/officeDocument/2006/relationships/image" Target="../media/image28.jpeg"/><Relationship Id="rId2" Type="http://schemas.openxmlformats.org/officeDocument/2006/relationships/hyperlink" Target="https://nl.wikipedia.org/wiki/Colonia_Ulpia_Traiana" TargetMode="Externa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nl.wikipedia.org/wiki/Castra_Vetera"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mailto:penningmeester@geschiedenisoudewater.n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bing.com/videos/riverview/relatedvideo?q=bruinkoolmijn+garzweiler+rondleiding&amp;mid=58E0F54AA58D5E74903E58E0F54AA58D5E74903E&amp;FORM=VIRE"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6FE0FB-46DD-3659-3910-FF8C7ADB2873}"/>
              </a:ext>
            </a:extLst>
          </p:cNvPr>
          <p:cNvSpPr>
            <a:spLocks noGrp="1"/>
          </p:cNvSpPr>
          <p:nvPr>
            <p:ph type="title"/>
          </p:nvPr>
        </p:nvSpPr>
        <p:spPr>
          <a:xfrm>
            <a:off x="1607127" y="365125"/>
            <a:ext cx="9411856" cy="1500620"/>
          </a:xfrm>
        </p:spPr>
        <p:txBody>
          <a:bodyPr>
            <a:normAutofit fontScale="90000"/>
          </a:bodyPr>
          <a:lstStyle/>
          <a:p>
            <a:br>
              <a:rPr lang="nl-NL" b="1" dirty="0"/>
            </a:br>
            <a:br>
              <a:rPr lang="nl-NL" b="1" dirty="0"/>
            </a:br>
            <a:br>
              <a:rPr lang="nl-NL" b="1" dirty="0"/>
            </a:br>
            <a:br>
              <a:rPr lang="nl-NL" b="1" dirty="0"/>
            </a:br>
            <a:br>
              <a:rPr lang="nl-NL" b="1" dirty="0"/>
            </a:br>
            <a:br>
              <a:rPr lang="nl-NL" b="1" dirty="0"/>
            </a:br>
            <a:br>
              <a:rPr lang="nl-NL" b="1" dirty="0"/>
            </a:br>
            <a:br>
              <a:rPr lang="nl-NL" b="1" dirty="0"/>
            </a:br>
            <a:br>
              <a:rPr lang="nl-NL" b="1" dirty="0"/>
            </a:br>
            <a:r>
              <a:rPr lang="nl-NL" b="1" dirty="0"/>
              <a:t>Vooraf </a:t>
            </a:r>
            <a:br>
              <a:rPr lang="nl-NL" b="1" dirty="0"/>
            </a:br>
            <a:br>
              <a:rPr lang="nl-NL" b="1" dirty="0"/>
            </a:br>
            <a:r>
              <a:rPr lang="nl-NL" sz="2200" dirty="0"/>
              <a:t>De meerdaagse excursie van 2026 voert ons naar Noord-Rijn Westfalen in Duitsland en de op de rechteroever gelegen industrie van Duitsland. We bezoeken een aantal mooie historische plaatsen en uiteraard ontbreekt Keulen daar niet in. Onlosmakelijk met het heden is de oorsprong van alles gelegen in de opmars van de Romeinen naar </a:t>
            </a:r>
            <a:r>
              <a:rPr lang="nl-NL" sz="2200"/>
              <a:t>onze streken en </a:t>
            </a:r>
            <a:r>
              <a:rPr lang="nl-NL" sz="2200" dirty="0"/>
              <a:t>de link naar de industriële ontwikkeling naar het heden.</a:t>
            </a:r>
            <a:br>
              <a:rPr lang="nl-NL" sz="2200" dirty="0"/>
            </a:br>
            <a:br>
              <a:rPr lang="nl-NL" sz="2200" dirty="0"/>
            </a:br>
            <a:r>
              <a:rPr lang="nl-NL" sz="2200" dirty="0"/>
              <a:t>Nettie begeleid de excursie met haar rijke kennis van de geschiedenis en loodst ons door de eeuwen van het begin van de jaartelling tot nu heen. </a:t>
            </a:r>
            <a:br>
              <a:rPr lang="nl-NL" sz="2200" dirty="0"/>
            </a:br>
            <a:br>
              <a:rPr lang="nl-NL" sz="2200" dirty="0"/>
            </a:br>
            <a:r>
              <a:rPr lang="nl-NL" sz="2200" dirty="0"/>
              <a:t>In een logisch opgebouwde verhaallijn legt ze een verrassende samenhang tussen de plaatsen en locaties die we bezoeken.</a:t>
            </a:r>
            <a:br>
              <a:rPr lang="nl-NL" sz="2200" dirty="0"/>
            </a:br>
            <a:br>
              <a:rPr lang="nl-NL" sz="2200" dirty="0"/>
            </a:br>
            <a:r>
              <a:rPr lang="nl-NL" sz="2200" dirty="0"/>
              <a:t>Voorafgaand treft u een overzicht van de 4 daagse excursie in onderstaande PP-presentatie</a:t>
            </a:r>
            <a:br>
              <a:rPr lang="nl-NL" dirty="0"/>
            </a:br>
            <a:endParaRPr lang="nl-NL" dirty="0"/>
          </a:p>
        </p:txBody>
      </p:sp>
    </p:spTree>
    <p:extLst>
      <p:ext uri="{BB962C8B-B14F-4D97-AF65-F5344CB8AC3E}">
        <p14:creationId xmlns:p14="http://schemas.microsoft.com/office/powerpoint/2010/main" val="1207299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7E83350-BF5E-57D5-09E6-1C7308CE6E87}"/>
              </a:ext>
            </a:extLst>
          </p:cNvPr>
          <p:cNvSpPr>
            <a:spLocks noGrp="1"/>
          </p:cNvSpPr>
          <p:nvPr>
            <p:ph idx="1"/>
          </p:nvPr>
        </p:nvSpPr>
        <p:spPr>
          <a:xfrm>
            <a:off x="8912352" y="1999511"/>
            <a:ext cx="3053952" cy="4049662"/>
          </a:xfrm>
        </p:spPr>
        <p:txBody>
          <a:bodyPr>
            <a:noAutofit/>
          </a:bodyPr>
          <a:lstStyle/>
          <a:p>
            <a:pPr marL="0" indent="0">
              <a:buNone/>
            </a:pPr>
            <a:r>
              <a:rPr lang="nl-NL" sz="2400" dirty="0">
                <a:solidFill>
                  <a:schemeClr val="tx1"/>
                </a:solidFill>
                <a:latin typeface="Comic Sans MS" panose="030F0702030302020204" pitchFamily="66" charset="0"/>
              </a:rPr>
              <a:t>We bezoeken één van de meest iconische industriële monumenten van Europa, de voormalige kolenmijn </a:t>
            </a:r>
            <a:r>
              <a:rPr lang="nl-NL" sz="2400" dirty="0" err="1">
                <a:solidFill>
                  <a:schemeClr val="tx1"/>
                </a:solidFill>
                <a:latin typeface="Comic Sans MS" panose="030F0702030302020204" pitchFamily="66" charset="0"/>
              </a:rPr>
              <a:t>Zeche</a:t>
            </a:r>
            <a:r>
              <a:rPr lang="nl-NL" sz="2400" dirty="0">
                <a:solidFill>
                  <a:schemeClr val="tx1"/>
                </a:solidFill>
                <a:latin typeface="Comic Sans MS" panose="030F0702030302020204" pitchFamily="66" charset="0"/>
              </a:rPr>
              <a:t> </a:t>
            </a:r>
            <a:r>
              <a:rPr lang="nl-NL" sz="2400" dirty="0" err="1">
                <a:solidFill>
                  <a:schemeClr val="tx1"/>
                </a:solidFill>
                <a:latin typeface="Comic Sans MS" panose="030F0702030302020204" pitchFamily="66" charset="0"/>
              </a:rPr>
              <a:t>Zollverein</a:t>
            </a:r>
            <a:r>
              <a:rPr lang="nl-NL" sz="2400" dirty="0">
                <a:solidFill>
                  <a:schemeClr val="tx1"/>
                </a:solidFill>
                <a:latin typeface="Comic Sans MS" panose="030F0702030302020204" pitchFamily="66" charset="0"/>
              </a:rPr>
              <a:t> en het </a:t>
            </a:r>
            <a:r>
              <a:rPr lang="nl-NL" sz="2400" dirty="0" err="1">
                <a:solidFill>
                  <a:schemeClr val="tx1"/>
                </a:solidFill>
                <a:latin typeface="Comic Sans MS" panose="030F0702030302020204" pitchFamily="66" charset="0"/>
              </a:rPr>
              <a:t>Ruhr</a:t>
            </a:r>
            <a:r>
              <a:rPr lang="nl-NL" sz="2400" dirty="0">
                <a:solidFill>
                  <a:schemeClr val="tx1"/>
                </a:solidFill>
                <a:latin typeface="Comic Sans MS" panose="030F0702030302020204" pitchFamily="66" charset="0"/>
              </a:rPr>
              <a:t> museum.</a:t>
            </a:r>
          </a:p>
        </p:txBody>
      </p:sp>
      <p:sp>
        <p:nvSpPr>
          <p:cNvPr id="4" name="Tekstvak 3">
            <a:extLst>
              <a:ext uri="{FF2B5EF4-FFF2-40B4-BE49-F238E27FC236}">
                <a16:creationId xmlns:a16="http://schemas.microsoft.com/office/drawing/2014/main" id="{960A0452-6B3E-B206-4764-0966FB59694C}"/>
              </a:ext>
            </a:extLst>
          </p:cNvPr>
          <p:cNvSpPr txBox="1"/>
          <p:nvPr/>
        </p:nvSpPr>
        <p:spPr>
          <a:xfrm>
            <a:off x="386129" y="201773"/>
            <a:ext cx="1600201" cy="707886"/>
          </a:xfrm>
          <a:prstGeom prst="rect">
            <a:avLst/>
          </a:prstGeom>
          <a:noFill/>
        </p:spPr>
        <p:txBody>
          <a:bodyPr wrap="square" rtlCol="0">
            <a:spAutoFit/>
          </a:bodyPr>
          <a:lstStyle/>
          <a:p>
            <a:r>
              <a:rPr lang="nl-NL" sz="4000" dirty="0">
                <a:latin typeface="Script MT Bold" panose="03040602040607080904" pitchFamily="66" charset="0"/>
              </a:rPr>
              <a:t>Dag 3</a:t>
            </a:r>
          </a:p>
        </p:txBody>
      </p:sp>
      <p:sp>
        <p:nvSpPr>
          <p:cNvPr id="10" name="Tekstvak 9">
            <a:extLst>
              <a:ext uri="{FF2B5EF4-FFF2-40B4-BE49-F238E27FC236}">
                <a16:creationId xmlns:a16="http://schemas.microsoft.com/office/drawing/2014/main" id="{EEAB379D-FF09-2FFB-A0D6-CED8B1FE2909}"/>
              </a:ext>
            </a:extLst>
          </p:cNvPr>
          <p:cNvSpPr txBox="1"/>
          <p:nvPr/>
        </p:nvSpPr>
        <p:spPr>
          <a:xfrm>
            <a:off x="1153668" y="236855"/>
            <a:ext cx="9884664" cy="1077218"/>
          </a:xfrm>
          <a:prstGeom prst="rect">
            <a:avLst/>
          </a:prstGeom>
          <a:noFill/>
        </p:spPr>
        <p:txBody>
          <a:bodyPr wrap="square">
            <a:spAutoFit/>
          </a:bodyPr>
          <a:lstStyle/>
          <a:p>
            <a:pPr algn="ctr" fontAlgn="base">
              <a:buNone/>
            </a:pPr>
            <a:r>
              <a:rPr lang="nl-NL" sz="3200" b="1" i="0" dirty="0">
                <a:solidFill>
                  <a:srgbClr val="CB0000"/>
                </a:solidFill>
                <a:effectLst/>
                <a:latin typeface="Hind" panose="020B0502040204020203" pitchFamily="2" charset="0"/>
              </a:rPr>
              <a:t>Unesco Werelderfgoed in het Ruhrgebied </a:t>
            </a:r>
          </a:p>
          <a:p>
            <a:pPr algn="ctr" fontAlgn="base">
              <a:buNone/>
            </a:pPr>
            <a:r>
              <a:rPr lang="nl-NL" sz="3200" b="1" i="0" dirty="0" err="1">
                <a:solidFill>
                  <a:srgbClr val="CB0000"/>
                </a:solidFill>
                <a:effectLst/>
                <a:latin typeface="Hind" panose="020B0502040204020203" pitchFamily="2" charset="0"/>
              </a:rPr>
              <a:t>Zeche</a:t>
            </a:r>
            <a:r>
              <a:rPr lang="nl-NL" sz="3200" b="1" i="0" dirty="0">
                <a:solidFill>
                  <a:srgbClr val="CB0000"/>
                </a:solidFill>
                <a:effectLst/>
                <a:latin typeface="Hind" panose="020B0502040204020203" pitchFamily="2" charset="0"/>
              </a:rPr>
              <a:t> </a:t>
            </a:r>
            <a:r>
              <a:rPr lang="nl-NL" sz="3200" b="1" i="0" dirty="0" err="1">
                <a:solidFill>
                  <a:srgbClr val="CB0000"/>
                </a:solidFill>
                <a:effectLst/>
                <a:latin typeface="Hind" panose="020B0502040204020203" pitchFamily="2" charset="0"/>
              </a:rPr>
              <a:t>Zollverein</a:t>
            </a:r>
            <a:r>
              <a:rPr lang="nl-NL" sz="3200" b="1" i="0" dirty="0">
                <a:solidFill>
                  <a:srgbClr val="CB0000"/>
                </a:solidFill>
                <a:effectLst/>
                <a:latin typeface="Hind" panose="020B0502040204020203" pitchFamily="2" charset="0"/>
              </a:rPr>
              <a:t> in Essen</a:t>
            </a:r>
            <a:endParaRPr lang="nl-NL" sz="3200" b="1" i="0" dirty="0">
              <a:solidFill>
                <a:srgbClr val="000000"/>
              </a:solidFill>
              <a:effectLst/>
              <a:latin typeface="Hind" panose="020B0502040204020203" pitchFamily="2" charset="0"/>
            </a:endParaRPr>
          </a:p>
        </p:txBody>
      </p:sp>
      <p:pic>
        <p:nvPicPr>
          <p:cNvPr id="13" name="Afbeelding 12" descr="UNESCO World Heritage Site Zeche Zollverein, Ruhr Museum in the former ...">
            <a:extLst>
              <a:ext uri="{FF2B5EF4-FFF2-40B4-BE49-F238E27FC236}">
                <a16:creationId xmlns:a16="http://schemas.microsoft.com/office/drawing/2014/main" id="{934C68FF-4CA7-CA0E-71F8-00C08F468D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110" y="1048279"/>
            <a:ext cx="4832667" cy="3553651"/>
          </a:xfrm>
          <a:prstGeom prst="ellipse">
            <a:avLst/>
          </a:prstGeom>
          <a:ln>
            <a:noFill/>
          </a:ln>
          <a:effectLst>
            <a:softEdge rad="112500"/>
          </a:effectLst>
        </p:spPr>
      </p:pic>
      <p:pic>
        <p:nvPicPr>
          <p:cNvPr id="14" name="Afbeelding 13" descr="Afbeelding met kleding, persoon, jasje, sneeuw&#10;&#10;Door AI gegenereerde inhoud is mogelijk onjuist.">
            <a:extLst>
              <a:ext uri="{FF2B5EF4-FFF2-40B4-BE49-F238E27FC236}">
                <a16:creationId xmlns:a16="http://schemas.microsoft.com/office/drawing/2014/main" id="{AFAFB243-D549-E1C1-B19E-29707CBD16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4133" y="3578352"/>
            <a:ext cx="4921913" cy="3279648"/>
          </a:xfrm>
          <a:prstGeom prst="ellipse">
            <a:avLst/>
          </a:prstGeom>
          <a:ln>
            <a:noFill/>
          </a:ln>
          <a:effectLst>
            <a:softEdge rad="112500"/>
          </a:effectLst>
        </p:spPr>
      </p:pic>
      <p:sp>
        <p:nvSpPr>
          <p:cNvPr id="15" name="Tekstvak 14">
            <a:extLst>
              <a:ext uri="{FF2B5EF4-FFF2-40B4-BE49-F238E27FC236}">
                <a16:creationId xmlns:a16="http://schemas.microsoft.com/office/drawing/2014/main" id="{2DB3A3D1-C913-CE66-B22C-F7D04C8F33C2}"/>
              </a:ext>
            </a:extLst>
          </p:cNvPr>
          <p:cNvSpPr txBox="1"/>
          <p:nvPr/>
        </p:nvSpPr>
        <p:spPr>
          <a:xfrm>
            <a:off x="386129" y="4740550"/>
            <a:ext cx="3299827" cy="830997"/>
          </a:xfrm>
          <a:prstGeom prst="rect">
            <a:avLst/>
          </a:prstGeom>
          <a:noFill/>
        </p:spPr>
        <p:txBody>
          <a:bodyPr wrap="square" rtlCol="0">
            <a:spAutoFit/>
          </a:bodyPr>
          <a:lstStyle/>
          <a:p>
            <a:r>
              <a:rPr lang="nl-NL" sz="2400" dirty="0">
                <a:latin typeface="Comic Sans MS" panose="030F0702030302020204" pitchFamily="66" charset="0"/>
              </a:rPr>
              <a:t>We krijgen een rondleiding in de mijn </a:t>
            </a:r>
          </a:p>
        </p:txBody>
      </p:sp>
      <p:pic>
        <p:nvPicPr>
          <p:cNvPr id="16" name="Afbeelding 15" descr="Afbeelding met Menselijk gezicht, wapen, geweer, buitenshuis&#10;&#10;Door AI gegenereerde inhoud is mogelijk onjuist.">
            <a:extLst>
              <a:ext uri="{FF2B5EF4-FFF2-40B4-BE49-F238E27FC236}">
                <a16:creationId xmlns:a16="http://schemas.microsoft.com/office/drawing/2014/main" id="{863B7142-041D-2D94-899B-7572CB3894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50341" y="1277556"/>
            <a:ext cx="3477768" cy="2471508"/>
          </a:xfrm>
          <a:prstGeom prst="ellipse">
            <a:avLst/>
          </a:prstGeom>
          <a:ln>
            <a:noFill/>
          </a:ln>
          <a:effectLst>
            <a:softEdge rad="112500"/>
          </a:effectLst>
        </p:spPr>
      </p:pic>
      <p:sp>
        <p:nvSpPr>
          <p:cNvPr id="17" name="Tekstvak 16">
            <a:extLst>
              <a:ext uri="{FF2B5EF4-FFF2-40B4-BE49-F238E27FC236}">
                <a16:creationId xmlns:a16="http://schemas.microsoft.com/office/drawing/2014/main" id="{23F34F4D-70BD-32F6-025B-432132D2EBDD}"/>
              </a:ext>
            </a:extLst>
          </p:cNvPr>
          <p:cNvSpPr txBox="1"/>
          <p:nvPr/>
        </p:nvSpPr>
        <p:spPr>
          <a:xfrm>
            <a:off x="8928109" y="6302284"/>
            <a:ext cx="2796700" cy="369332"/>
          </a:xfrm>
          <a:prstGeom prst="rect">
            <a:avLst/>
          </a:prstGeom>
          <a:noFill/>
        </p:spPr>
        <p:txBody>
          <a:bodyPr wrap="square" rtlCol="0">
            <a:spAutoFit/>
          </a:bodyPr>
          <a:lstStyle/>
          <a:p>
            <a:r>
              <a:rPr lang="nl-NL" dirty="0"/>
              <a:t>We vervolgen onze weg </a:t>
            </a:r>
          </a:p>
        </p:txBody>
      </p:sp>
      <p:pic>
        <p:nvPicPr>
          <p:cNvPr id="2" name="Afbeelding 1" descr="Afbeelding met tekst, logo, Lettertype, symbool&#10;&#10;Door AI gegenereerde inhoud is mogelijk onjuist.">
            <a:extLst>
              <a:ext uri="{FF2B5EF4-FFF2-40B4-BE49-F238E27FC236}">
                <a16:creationId xmlns:a16="http://schemas.microsoft.com/office/drawing/2014/main" id="{C5B68D59-BBF4-5F6E-433F-DCC6C813D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545" y="5582618"/>
            <a:ext cx="1677785" cy="1088997"/>
          </a:xfrm>
          <a:prstGeom prst="rect">
            <a:avLst/>
          </a:prstGeom>
        </p:spPr>
      </p:pic>
    </p:spTree>
    <p:extLst>
      <p:ext uri="{BB962C8B-B14F-4D97-AF65-F5344CB8AC3E}">
        <p14:creationId xmlns:p14="http://schemas.microsoft.com/office/powerpoint/2010/main" val="4074518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6" name="Freeform: Shape 15">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8" name="Freeform: Shape 17">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20" name="Freeform: Shape 19">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2"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3" name="Freeform: Shape 22">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31"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32" name="Freeform: Shape 31">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6" name="Freeform: Shape 35">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7" name="Freeform: Shape 36">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8" name="Freeform: Shape 37">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40" name="Rectangle 39">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2" name="Rectangle 41">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 name="Tekstvak 6">
            <a:extLst>
              <a:ext uri="{FF2B5EF4-FFF2-40B4-BE49-F238E27FC236}">
                <a16:creationId xmlns:a16="http://schemas.microsoft.com/office/drawing/2014/main" id="{A7B725CC-BC0A-D214-8195-1482D9895B89}"/>
              </a:ext>
            </a:extLst>
          </p:cNvPr>
          <p:cNvSpPr txBox="1"/>
          <p:nvPr/>
        </p:nvSpPr>
        <p:spPr>
          <a:xfrm>
            <a:off x="1135254" y="292791"/>
            <a:ext cx="10239882" cy="136203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kern="1200" dirty="0">
                <a:solidFill>
                  <a:schemeClr val="tx2"/>
                </a:solidFill>
                <a:latin typeface="+mj-lt"/>
                <a:ea typeface="+mj-ea"/>
                <a:cs typeface="+mj-cs"/>
              </a:rPr>
              <a:t>Na waarschijnlijk een lange ochtend reizen we af naar de </a:t>
            </a:r>
            <a:r>
              <a:rPr lang="en-US" sz="2400" kern="1200" dirty="0" err="1">
                <a:solidFill>
                  <a:schemeClr val="tx2"/>
                </a:solidFill>
                <a:latin typeface="+mj-lt"/>
                <a:ea typeface="+mj-ea"/>
                <a:cs typeface="+mj-cs"/>
              </a:rPr>
              <a:t>stad</a:t>
            </a:r>
            <a:r>
              <a:rPr lang="en-US" sz="2400" kern="1200" dirty="0">
                <a:solidFill>
                  <a:schemeClr val="tx2"/>
                </a:solidFill>
                <a:latin typeface="+mj-lt"/>
                <a:ea typeface="+mj-ea"/>
                <a:cs typeface="+mj-cs"/>
              </a:rPr>
              <a:t> </a:t>
            </a:r>
            <a:r>
              <a:rPr lang="en-US" sz="2400" kern="1200" dirty="0" err="1">
                <a:solidFill>
                  <a:schemeClr val="tx2"/>
                </a:solidFill>
                <a:latin typeface="+mj-lt"/>
                <a:ea typeface="+mj-ea"/>
                <a:cs typeface="+mj-cs"/>
              </a:rPr>
              <a:t>Zons</a:t>
            </a:r>
            <a:endParaRPr lang="en-US" sz="2400" kern="1200" dirty="0">
              <a:solidFill>
                <a:schemeClr val="tx2"/>
              </a:solidFill>
              <a:latin typeface="+mj-lt"/>
              <a:ea typeface="+mj-ea"/>
              <a:cs typeface="+mj-cs"/>
            </a:endParaRPr>
          </a:p>
        </p:txBody>
      </p:sp>
      <p:grpSp>
        <p:nvGrpSpPr>
          <p:cNvPr id="44" name="Bottom Right">
            <a:extLst>
              <a:ext uri="{FF2B5EF4-FFF2-40B4-BE49-F238E27FC236}">
                <a16:creationId xmlns:a16="http://schemas.microsoft.com/office/drawing/2014/main" id="{A2061AC2-9EE5-4C59-9AB3-EAD5E8D38E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45" name="Graphic 157">
              <a:extLst>
                <a:ext uri="{FF2B5EF4-FFF2-40B4-BE49-F238E27FC236}">
                  <a16:creationId xmlns:a16="http://schemas.microsoft.com/office/drawing/2014/main" id="{4EA83E3B-A794-4642-B57B-4D12CD6BB40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47" name="Freeform: Shape 46">
                <a:extLst>
                  <a:ext uri="{FF2B5EF4-FFF2-40B4-BE49-F238E27FC236}">
                    <a16:creationId xmlns:a16="http://schemas.microsoft.com/office/drawing/2014/main" id="{0E907B2B-5500-4A8F-A9F1-6BD5055615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Shape 47">
                <a:extLst>
                  <a:ext uri="{FF2B5EF4-FFF2-40B4-BE49-F238E27FC236}">
                    <a16:creationId xmlns:a16="http://schemas.microsoft.com/office/drawing/2014/main" id="{EAEEB114-971B-4EE2-9E1D-3F2B324078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48">
                <a:extLst>
                  <a:ext uri="{FF2B5EF4-FFF2-40B4-BE49-F238E27FC236}">
                    <a16:creationId xmlns:a16="http://schemas.microsoft.com/office/drawing/2014/main" id="{D7E14CD8-5C08-4AC8-8CB7-955B669AE3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Shape 49">
                <a:extLst>
                  <a:ext uri="{FF2B5EF4-FFF2-40B4-BE49-F238E27FC236}">
                    <a16:creationId xmlns:a16="http://schemas.microsoft.com/office/drawing/2014/main" id="{F1EECACB-07C9-42FB-BB1B-381E71598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Shape 50">
                <a:extLst>
                  <a:ext uri="{FF2B5EF4-FFF2-40B4-BE49-F238E27FC236}">
                    <a16:creationId xmlns:a16="http://schemas.microsoft.com/office/drawing/2014/main" id="{27FF8E56-C5C6-49C2-8196-DD7CBE759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Shape 51">
                <a:extLst>
                  <a:ext uri="{FF2B5EF4-FFF2-40B4-BE49-F238E27FC236}">
                    <a16:creationId xmlns:a16="http://schemas.microsoft.com/office/drawing/2014/main" id="{441230B9-5D4E-4A23-903B-688A73FCB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Shape 52">
                <a:extLst>
                  <a:ext uri="{FF2B5EF4-FFF2-40B4-BE49-F238E27FC236}">
                    <a16:creationId xmlns:a16="http://schemas.microsoft.com/office/drawing/2014/main" id="{8A29D486-1573-4B23-965F-16E90BE37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46" name="Freeform: Shape 45">
              <a:extLst>
                <a:ext uri="{FF2B5EF4-FFF2-40B4-BE49-F238E27FC236}">
                  <a16:creationId xmlns:a16="http://schemas.microsoft.com/office/drawing/2014/main" id="{7BCA433B-4924-435F-AEFB-AA9D4B8AB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8" name="Afbeelding 7" descr="Afbeelding met gebouw, buitenshuis, hemel, boom&#10;&#10;Door AI gegenereerde inhoud is mogelijk onjuist.">
            <a:extLst>
              <a:ext uri="{FF2B5EF4-FFF2-40B4-BE49-F238E27FC236}">
                <a16:creationId xmlns:a16="http://schemas.microsoft.com/office/drawing/2014/main" id="{DD71DDFC-8DFB-704B-EA38-3591AF72A928}"/>
              </a:ext>
            </a:extLst>
          </p:cNvPr>
          <p:cNvPicPr>
            <a:picLocks noChangeAspect="1"/>
          </p:cNvPicPr>
          <p:nvPr/>
        </p:nvPicPr>
        <p:blipFill>
          <a:blip r:embed="rId3">
            <a:extLst>
              <a:ext uri="{28A0092B-C50C-407E-A947-70E740481C1C}">
                <a14:useLocalDpi xmlns:a14="http://schemas.microsoft.com/office/drawing/2010/main" val="0"/>
              </a:ext>
            </a:extLst>
          </a:blip>
          <a:srcRect t="17940" r="4" b="7581"/>
          <a:stretch>
            <a:fillRect/>
          </a:stretch>
        </p:blipFill>
        <p:spPr bwMode="auto">
          <a:xfrm>
            <a:off x="337866" y="1465270"/>
            <a:ext cx="3946953" cy="3919684"/>
          </a:xfrm>
          <a:prstGeom prst="ellipse">
            <a:avLst/>
          </a:prstGeom>
          <a:ln>
            <a:noFill/>
          </a:ln>
          <a:effectLst>
            <a:softEdge rad="112500"/>
          </a:effectLst>
        </p:spPr>
      </p:pic>
      <p:grpSp>
        <p:nvGrpSpPr>
          <p:cNvPr id="55" name="Top left">
            <a:extLst>
              <a:ext uri="{FF2B5EF4-FFF2-40B4-BE49-F238E27FC236}">
                <a16:creationId xmlns:a16="http://schemas.microsoft.com/office/drawing/2014/main" id="{388500B5-E4D7-45BC-A97E-785F165748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6721"/>
            <a:ext cx="2198951" cy="3331254"/>
            <a:chOff x="10849" y="15178"/>
            <a:chExt cx="2198951" cy="3331254"/>
          </a:xfrm>
        </p:grpSpPr>
        <p:sp>
          <p:nvSpPr>
            <p:cNvPr id="56" name="Freeform: Shape 55">
              <a:extLst>
                <a:ext uri="{FF2B5EF4-FFF2-40B4-BE49-F238E27FC236}">
                  <a16:creationId xmlns:a16="http://schemas.microsoft.com/office/drawing/2014/main" id="{77BB5346-53A6-42DC-BE91-8EB2A15BF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Freeform: Shape 56">
              <a:extLst>
                <a:ext uri="{FF2B5EF4-FFF2-40B4-BE49-F238E27FC236}">
                  <a16:creationId xmlns:a16="http://schemas.microsoft.com/office/drawing/2014/main" id="{4F175FE9-9980-46B4-80A6-CF98E9D8F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57">
              <a:extLst>
                <a:ext uri="{FF2B5EF4-FFF2-40B4-BE49-F238E27FC236}">
                  <a16:creationId xmlns:a16="http://schemas.microsoft.com/office/drawing/2014/main" id="{7F88EDE9-FA26-4571-85A5-9EDD620BB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58">
              <a:extLst>
                <a:ext uri="{FF2B5EF4-FFF2-40B4-BE49-F238E27FC236}">
                  <a16:creationId xmlns:a16="http://schemas.microsoft.com/office/drawing/2014/main" id="{5BAE175C-13BC-42BA-B0FF-C5CCE29E3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Shape 59">
              <a:extLst>
                <a:ext uri="{FF2B5EF4-FFF2-40B4-BE49-F238E27FC236}">
                  <a16:creationId xmlns:a16="http://schemas.microsoft.com/office/drawing/2014/main" id="{BB5807F2-7AE5-4292-B132-88E5257AD4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1" name="Freeform: Shape 60">
              <a:extLst>
                <a:ext uri="{FF2B5EF4-FFF2-40B4-BE49-F238E27FC236}">
                  <a16:creationId xmlns:a16="http://schemas.microsoft.com/office/drawing/2014/main" id="{B92EEA89-1964-4A89-A58A-0E1FEABA0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2" name="Freeform: Shape 61">
              <a:extLst>
                <a:ext uri="{FF2B5EF4-FFF2-40B4-BE49-F238E27FC236}">
                  <a16:creationId xmlns:a16="http://schemas.microsoft.com/office/drawing/2014/main" id="{E77EC869-DF53-49E1-AEB2-78354ECC7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64" name="Cross">
            <a:extLst>
              <a:ext uri="{FF2B5EF4-FFF2-40B4-BE49-F238E27FC236}">
                <a16:creationId xmlns:a16="http://schemas.microsoft.com/office/drawing/2014/main" id="{06D49332-6124-4305-B469-4A92ACDAFE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 y="3919728"/>
            <a:ext cx="118872" cy="118872"/>
            <a:chOff x="1175347" y="3733800"/>
            <a:chExt cx="118872" cy="118872"/>
          </a:xfrm>
        </p:grpSpPr>
        <p:cxnSp>
          <p:nvCxnSpPr>
            <p:cNvPr id="65" name="Straight Connector 64">
              <a:extLst>
                <a:ext uri="{FF2B5EF4-FFF2-40B4-BE49-F238E27FC236}">
                  <a16:creationId xmlns:a16="http://schemas.microsoft.com/office/drawing/2014/main" id="{8068DAA9-21D3-482B-B4FB-E8CABB6723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797C580F-B803-4060-B293-72E8C0C76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pic>
        <p:nvPicPr>
          <p:cNvPr id="6" name="Picture 5" descr="Oude stadswoningen">
            <a:extLst>
              <a:ext uri="{FF2B5EF4-FFF2-40B4-BE49-F238E27FC236}">
                <a16:creationId xmlns:a16="http://schemas.microsoft.com/office/drawing/2014/main" id="{985D0505-3C57-9B16-C8FF-F676DA209923}"/>
              </a:ext>
            </a:extLst>
          </p:cNvPr>
          <p:cNvPicPr>
            <a:picLocks noChangeAspect="1"/>
          </p:cNvPicPr>
          <p:nvPr/>
        </p:nvPicPr>
        <p:blipFill>
          <a:blip r:embed="rId4"/>
          <a:srcRect l="13595" r="19188" b="-3"/>
          <a:stretch>
            <a:fillRect/>
          </a:stretch>
        </p:blipFill>
        <p:spPr>
          <a:xfrm>
            <a:off x="8071348" y="1105178"/>
            <a:ext cx="3946953" cy="3919684"/>
          </a:xfrm>
          <a:prstGeom prst="ellipse">
            <a:avLst/>
          </a:prstGeom>
          <a:ln>
            <a:noFill/>
          </a:ln>
          <a:effectLst>
            <a:softEdge rad="112500"/>
          </a:effectLst>
        </p:spPr>
      </p:pic>
      <p:sp>
        <p:nvSpPr>
          <p:cNvPr id="11" name="Tekstvak 10">
            <a:extLst>
              <a:ext uri="{FF2B5EF4-FFF2-40B4-BE49-F238E27FC236}">
                <a16:creationId xmlns:a16="http://schemas.microsoft.com/office/drawing/2014/main" id="{D068BB79-612A-BFFC-E08F-CE1CBB2E9C47}"/>
              </a:ext>
            </a:extLst>
          </p:cNvPr>
          <p:cNvSpPr txBox="1"/>
          <p:nvPr/>
        </p:nvSpPr>
        <p:spPr>
          <a:xfrm>
            <a:off x="4163565" y="1310694"/>
            <a:ext cx="4327291" cy="1477328"/>
          </a:xfrm>
          <a:prstGeom prst="rect">
            <a:avLst/>
          </a:prstGeom>
          <a:noFill/>
        </p:spPr>
        <p:txBody>
          <a:bodyPr wrap="square">
            <a:spAutoFit/>
          </a:bodyPr>
          <a:lstStyle/>
          <a:p>
            <a:r>
              <a:rPr lang="nl-NL" i="0" dirty="0">
                <a:effectLst/>
                <a:latin typeface="Roboto" panose="02000000000000000000" pitchFamily="2" charset="0"/>
              </a:rPr>
              <a:t>Zons is ook een historische stad aan de </a:t>
            </a:r>
          </a:p>
          <a:p>
            <a:r>
              <a:rPr lang="nl-NL" i="0" dirty="0">
                <a:effectLst/>
                <a:latin typeface="Roboto" panose="02000000000000000000" pitchFamily="2" charset="0"/>
              </a:rPr>
              <a:t>Rijn in Duitsland, bekend om zijn goed</a:t>
            </a:r>
          </a:p>
          <a:p>
            <a:r>
              <a:rPr lang="nl-NL" i="0" dirty="0">
                <a:effectLst/>
                <a:latin typeface="Roboto" panose="02000000000000000000" pitchFamily="2" charset="0"/>
              </a:rPr>
              <a:t> bewaarde middeleeuwse architectuur, stadsmuren en poorten.</a:t>
            </a:r>
          </a:p>
          <a:p>
            <a:r>
              <a:rPr lang="nl-NL" i="0" dirty="0">
                <a:effectLst/>
                <a:latin typeface="Roboto" panose="02000000000000000000" pitchFamily="2" charset="0"/>
              </a:rPr>
              <a:t>Zons heeft een rijke geschiedenis .</a:t>
            </a:r>
            <a:endParaRPr lang="nl-NL" dirty="0"/>
          </a:p>
        </p:txBody>
      </p:sp>
      <p:sp>
        <p:nvSpPr>
          <p:cNvPr id="12" name="Tekstvak 11">
            <a:extLst>
              <a:ext uri="{FF2B5EF4-FFF2-40B4-BE49-F238E27FC236}">
                <a16:creationId xmlns:a16="http://schemas.microsoft.com/office/drawing/2014/main" id="{EAE08D5C-D80F-85FD-6BA1-E1CD611E1004}"/>
              </a:ext>
            </a:extLst>
          </p:cNvPr>
          <p:cNvSpPr txBox="1"/>
          <p:nvPr/>
        </p:nvSpPr>
        <p:spPr>
          <a:xfrm>
            <a:off x="507688" y="5473520"/>
            <a:ext cx="6183753" cy="1200329"/>
          </a:xfrm>
          <a:prstGeom prst="rect">
            <a:avLst/>
          </a:prstGeom>
          <a:noFill/>
        </p:spPr>
        <p:txBody>
          <a:bodyPr wrap="square" rtlCol="0">
            <a:spAutoFit/>
          </a:bodyPr>
          <a:lstStyle/>
          <a:p>
            <a:r>
              <a:rPr lang="nl-NL" dirty="0">
                <a:latin typeface="Roboto" panose="02000000000000000000" pitchFamily="2" charset="0"/>
              </a:rPr>
              <a:t>Er is ruimte </a:t>
            </a:r>
            <a:r>
              <a:rPr lang="nl-NL">
                <a:latin typeface="Roboto" panose="02000000000000000000" pitchFamily="2" charset="0"/>
              </a:rPr>
              <a:t>voor vrijetijd </a:t>
            </a:r>
            <a:r>
              <a:rPr lang="nl-NL" dirty="0">
                <a:latin typeface="Roboto" panose="02000000000000000000" pitchFamily="2" charset="0"/>
              </a:rPr>
              <a:t>om al dat moois in eigen tempo te bekijken.</a:t>
            </a:r>
            <a:br>
              <a:rPr lang="nl-NL" dirty="0">
                <a:latin typeface="Roboto" panose="02000000000000000000" pitchFamily="2" charset="0"/>
              </a:rPr>
            </a:br>
            <a:r>
              <a:rPr lang="nl-NL" dirty="0">
                <a:latin typeface="Roboto" panose="02000000000000000000" pitchFamily="2" charset="0"/>
              </a:rPr>
              <a:t>Loop dan vooral naar </a:t>
            </a:r>
            <a:r>
              <a:rPr lang="nl-NL" dirty="0" err="1">
                <a:latin typeface="Roboto" panose="02000000000000000000" pitchFamily="2" charset="0"/>
              </a:rPr>
              <a:t>schloss</a:t>
            </a:r>
            <a:r>
              <a:rPr lang="nl-NL" dirty="0">
                <a:latin typeface="Roboto" panose="02000000000000000000" pitchFamily="2" charset="0"/>
              </a:rPr>
              <a:t> </a:t>
            </a:r>
            <a:r>
              <a:rPr lang="nl-NL" dirty="0" err="1">
                <a:latin typeface="Roboto" panose="02000000000000000000" pitchFamily="2" charset="0"/>
              </a:rPr>
              <a:t>Friedestrom</a:t>
            </a:r>
            <a:r>
              <a:rPr lang="nl-NL" dirty="0">
                <a:latin typeface="Roboto" panose="02000000000000000000" pitchFamily="2" charset="0"/>
              </a:rPr>
              <a:t> waarin een streekmuseum is ingericht.</a:t>
            </a:r>
          </a:p>
        </p:txBody>
      </p:sp>
      <p:pic>
        <p:nvPicPr>
          <p:cNvPr id="13" name="Afbeelding 12" descr="Afbeelding met gebouw, buitenshuis, plant, steen&#10;&#10;Door AI gegenereerde inhoud is mogelijk onjuist.">
            <a:extLst>
              <a:ext uri="{FF2B5EF4-FFF2-40B4-BE49-F238E27FC236}">
                <a16:creationId xmlns:a16="http://schemas.microsoft.com/office/drawing/2014/main" id="{83C9045C-15BD-C9A3-D341-E56DCE71CA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94937" y="4823576"/>
            <a:ext cx="2634870" cy="1751933"/>
          </a:xfrm>
          <a:prstGeom prst="ellipse">
            <a:avLst/>
          </a:prstGeom>
          <a:ln>
            <a:noFill/>
          </a:ln>
          <a:effectLst>
            <a:softEdge rad="112500"/>
          </a:effectLst>
        </p:spPr>
      </p:pic>
      <p:pic>
        <p:nvPicPr>
          <p:cNvPr id="15" name="Afbeelding 14" descr="undefined">
            <a:extLst>
              <a:ext uri="{FF2B5EF4-FFF2-40B4-BE49-F238E27FC236}">
                <a16:creationId xmlns:a16="http://schemas.microsoft.com/office/drawing/2014/main" id="{BC9BE4E9-7300-CA55-59C1-8A7DB678AFA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45644" y="3349820"/>
            <a:ext cx="3689350" cy="2110740"/>
          </a:xfrm>
          <a:prstGeom prst="ellipse">
            <a:avLst/>
          </a:prstGeom>
          <a:ln>
            <a:noFill/>
          </a:ln>
          <a:effectLst>
            <a:softEdge rad="112500"/>
          </a:effectLst>
        </p:spPr>
      </p:pic>
      <p:sp>
        <p:nvSpPr>
          <p:cNvPr id="17" name="Tekstvak 16">
            <a:extLst>
              <a:ext uri="{FF2B5EF4-FFF2-40B4-BE49-F238E27FC236}">
                <a16:creationId xmlns:a16="http://schemas.microsoft.com/office/drawing/2014/main" id="{BA3B5FE9-2718-0855-EA08-C9012574D592}"/>
              </a:ext>
            </a:extLst>
          </p:cNvPr>
          <p:cNvSpPr txBox="1"/>
          <p:nvPr/>
        </p:nvSpPr>
        <p:spPr>
          <a:xfrm>
            <a:off x="9439524" y="5313429"/>
            <a:ext cx="2481834" cy="923330"/>
          </a:xfrm>
          <a:prstGeom prst="rect">
            <a:avLst/>
          </a:prstGeom>
          <a:noFill/>
        </p:spPr>
        <p:txBody>
          <a:bodyPr wrap="square" rtlCol="0">
            <a:spAutoFit/>
          </a:bodyPr>
          <a:lstStyle/>
          <a:p>
            <a:r>
              <a:rPr lang="nl-NL" dirty="0">
                <a:latin typeface="Roboto" panose="02000000000000000000" pitchFamily="2" charset="0"/>
              </a:rPr>
              <a:t>Na een zelf te kiezen terrasje gaan we weer naar ons hotel </a:t>
            </a:r>
          </a:p>
        </p:txBody>
      </p:sp>
    </p:spTree>
    <p:extLst>
      <p:ext uri="{BB962C8B-B14F-4D97-AF65-F5344CB8AC3E}">
        <p14:creationId xmlns:p14="http://schemas.microsoft.com/office/powerpoint/2010/main" val="3161179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D2F113D-4EEE-C8BF-FEA5-986CAD731857}"/>
              </a:ext>
            </a:extLst>
          </p:cNvPr>
          <p:cNvSpPr>
            <a:spLocks noGrp="1"/>
          </p:cNvSpPr>
          <p:nvPr>
            <p:ph idx="1"/>
          </p:nvPr>
        </p:nvSpPr>
        <p:spPr>
          <a:xfrm>
            <a:off x="546277" y="1672842"/>
            <a:ext cx="8041420" cy="1525705"/>
          </a:xfrm>
        </p:spPr>
        <p:txBody>
          <a:bodyPr>
            <a:noAutofit/>
          </a:bodyPr>
          <a:lstStyle/>
          <a:p>
            <a:pPr marL="0" indent="0">
              <a:buNone/>
            </a:pPr>
            <a:r>
              <a:rPr lang="nl-NL" sz="1600" dirty="0">
                <a:solidFill>
                  <a:schemeClr val="tx1"/>
                </a:solidFill>
                <a:latin typeface="Comic Sans MS" panose="030F0702030302020204" pitchFamily="66" charset="0"/>
              </a:rPr>
              <a:t>De stad kan worden beschouwd als de opvolger van de Romeinse stad </a:t>
            </a:r>
            <a:r>
              <a:rPr lang="nl-NL" sz="1600" dirty="0">
                <a:solidFill>
                  <a:schemeClr val="tx1"/>
                </a:solidFill>
                <a:latin typeface="Comic Sans MS" panose="030F0702030302020204" pitchFamily="66" charset="0"/>
                <a:hlinkClick r:id="rId2" tooltip="Colonia Ulpia Traiana">
                  <a:extLst>
                    <a:ext uri="{A12FA001-AC4F-418D-AE19-62706E023703}">
                      <ahyp:hlinkClr xmlns:ahyp="http://schemas.microsoft.com/office/drawing/2018/hyperlinkcolor" val="tx"/>
                    </a:ext>
                  </a:extLst>
                </a:hlinkClick>
              </a:rPr>
              <a:t>Colonia </a:t>
            </a:r>
            <a:r>
              <a:rPr lang="nl-NL" sz="1600" dirty="0" err="1">
                <a:solidFill>
                  <a:schemeClr val="tx1"/>
                </a:solidFill>
                <a:latin typeface="Comic Sans MS" panose="030F0702030302020204" pitchFamily="66" charset="0"/>
                <a:hlinkClick r:id="rId2" tooltip="Colonia Ulpia Traiana">
                  <a:extLst>
                    <a:ext uri="{A12FA001-AC4F-418D-AE19-62706E023703}">
                      <ahyp:hlinkClr xmlns:ahyp="http://schemas.microsoft.com/office/drawing/2018/hyperlinkcolor" val="tx"/>
                    </a:ext>
                  </a:extLst>
                </a:hlinkClick>
              </a:rPr>
              <a:t>Ulpia</a:t>
            </a:r>
            <a:r>
              <a:rPr lang="nl-NL" sz="1600" dirty="0">
                <a:solidFill>
                  <a:schemeClr val="tx1"/>
                </a:solidFill>
                <a:latin typeface="Comic Sans MS" panose="030F0702030302020204" pitchFamily="66" charset="0"/>
                <a:hlinkClick r:id="rId2" tooltip="Colonia Ulpia Traiana">
                  <a:extLst>
                    <a:ext uri="{A12FA001-AC4F-418D-AE19-62706E023703}">
                      <ahyp:hlinkClr xmlns:ahyp="http://schemas.microsoft.com/office/drawing/2018/hyperlinkcolor" val="tx"/>
                    </a:ext>
                  </a:extLst>
                </a:hlinkClick>
              </a:rPr>
              <a:t> </a:t>
            </a:r>
            <a:r>
              <a:rPr lang="nl-NL" sz="1600" dirty="0" err="1">
                <a:solidFill>
                  <a:schemeClr val="tx1"/>
                </a:solidFill>
                <a:latin typeface="Comic Sans MS" panose="030F0702030302020204" pitchFamily="66" charset="0"/>
                <a:hlinkClick r:id="rId2" tooltip="Colonia Ulpia Traiana">
                  <a:extLst>
                    <a:ext uri="{A12FA001-AC4F-418D-AE19-62706E023703}">
                      <ahyp:hlinkClr xmlns:ahyp="http://schemas.microsoft.com/office/drawing/2018/hyperlinkcolor" val="tx"/>
                    </a:ext>
                  </a:extLst>
                </a:hlinkClick>
              </a:rPr>
              <a:t>Traiana</a:t>
            </a:r>
            <a:r>
              <a:rPr lang="nl-NL" sz="1600" dirty="0">
                <a:solidFill>
                  <a:schemeClr val="tx1"/>
                </a:solidFill>
                <a:latin typeface="Comic Sans MS" panose="030F0702030302020204" pitchFamily="66" charset="0"/>
              </a:rPr>
              <a:t>, die onder andere bewoond werd door </a:t>
            </a:r>
            <a:r>
              <a:rPr lang="nl-NL" sz="1600" dirty="0">
                <a:solidFill>
                  <a:schemeClr val="tx1"/>
                </a:solidFill>
                <a:latin typeface="Comic Sans MS" panose="030F0702030302020204" pitchFamily="66" charset="0"/>
                <a:hlinkClick r:id="rId3" tooltip="Romeins legionair">
                  <a:extLst>
                    <a:ext uri="{A12FA001-AC4F-418D-AE19-62706E023703}">
                      <ahyp:hlinkClr xmlns:ahyp="http://schemas.microsoft.com/office/drawing/2018/hyperlinkcolor" val="tx"/>
                    </a:ext>
                  </a:extLst>
                </a:hlinkClick>
              </a:rPr>
              <a:t>Romeinse veteranen</a:t>
            </a:r>
            <a:r>
              <a:rPr lang="nl-NL" sz="1600" dirty="0">
                <a:solidFill>
                  <a:schemeClr val="tx1"/>
                </a:solidFill>
                <a:latin typeface="Comic Sans MS" panose="030F0702030302020204" pitchFamily="66" charset="0"/>
              </a:rPr>
              <a:t> van het nabijgelegen </a:t>
            </a:r>
            <a:r>
              <a:rPr lang="nl-NL" sz="1600" dirty="0" err="1">
                <a:solidFill>
                  <a:schemeClr val="tx1"/>
                </a:solidFill>
                <a:latin typeface="Comic Sans MS" panose="030F0702030302020204" pitchFamily="66" charset="0"/>
                <a:hlinkClick r:id="rId4" tooltip="Castra Vetera">
                  <a:extLst>
                    <a:ext uri="{A12FA001-AC4F-418D-AE19-62706E023703}">
                      <ahyp:hlinkClr xmlns:ahyp="http://schemas.microsoft.com/office/drawing/2018/hyperlinkcolor" val="tx"/>
                    </a:ext>
                  </a:extLst>
                </a:hlinkClick>
              </a:rPr>
              <a:t>Castra</a:t>
            </a:r>
            <a:r>
              <a:rPr lang="nl-NL" sz="1600" dirty="0">
                <a:solidFill>
                  <a:schemeClr val="tx1"/>
                </a:solidFill>
                <a:latin typeface="Comic Sans MS" panose="030F0702030302020204" pitchFamily="66" charset="0"/>
                <a:hlinkClick r:id="rId4" tooltip="Castra Vetera">
                  <a:extLst>
                    <a:ext uri="{A12FA001-AC4F-418D-AE19-62706E023703}">
                      <ahyp:hlinkClr xmlns:ahyp="http://schemas.microsoft.com/office/drawing/2018/hyperlinkcolor" val="tx"/>
                    </a:ext>
                  </a:extLst>
                </a:hlinkClick>
              </a:rPr>
              <a:t> Vetera</a:t>
            </a:r>
            <a:r>
              <a:rPr lang="nl-NL" sz="1600" dirty="0">
                <a:solidFill>
                  <a:schemeClr val="tx1"/>
                </a:solidFill>
                <a:latin typeface="Comic Sans MS" panose="030F0702030302020204" pitchFamily="66" charset="0"/>
              </a:rPr>
              <a:t>. </a:t>
            </a:r>
            <a:r>
              <a:rPr lang="nl-NL" sz="1600" dirty="0">
                <a:latin typeface="Comic Sans MS" panose="030F0702030302020204" pitchFamily="66" charset="0"/>
              </a:rPr>
              <a:t>We duiken weer even in de tijd van de Romeinen.</a:t>
            </a:r>
          </a:p>
          <a:p>
            <a:pPr marL="0" indent="0">
              <a:buNone/>
            </a:pPr>
            <a:r>
              <a:rPr lang="nl-NL" sz="1600" dirty="0">
                <a:latin typeface="Comic Sans MS" panose="030F0702030302020204" pitchFamily="66" charset="0"/>
              </a:rPr>
              <a:t>Nabij de stad is een uitgebreid </a:t>
            </a:r>
            <a:r>
              <a:rPr lang="nl-NL" sz="1600" dirty="0" err="1">
                <a:solidFill>
                  <a:schemeClr val="tx1"/>
                </a:solidFill>
                <a:latin typeface="Comic Sans MS" panose="030F0702030302020204" pitchFamily="66" charset="0"/>
              </a:rPr>
              <a:t>Archelogisch</a:t>
            </a:r>
            <a:r>
              <a:rPr lang="nl-NL" sz="1600" dirty="0">
                <a:solidFill>
                  <a:schemeClr val="tx1"/>
                </a:solidFill>
                <a:latin typeface="Comic Sans MS" panose="030F0702030302020204" pitchFamily="66" charset="0"/>
              </a:rPr>
              <a:t> park ingericht met gereconstrueerde romeinse gebouwen. Uit de tijd van de romeinen was hier het legioenkamp </a:t>
            </a:r>
            <a:r>
              <a:rPr lang="nl-NL" sz="1600" dirty="0">
                <a:solidFill>
                  <a:schemeClr val="tx1"/>
                </a:solidFill>
                <a:latin typeface="Comic Sans MS" panose="030F0702030302020204" pitchFamily="66" charset="0"/>
                <a:hlinkClick r:id="rId4">
                  <a:extLst>
                    <a:ext uri="{A12FA001-AC4F-418D-AE19-62706E023703}">
                      <ahyp:hlinkClr xmlns:ahyp="http://schemas.microsoft.com/office/drawing/2018/hyperlinkcolor" val="tx"/>
                    </a:ext>
                  </a:extLst>
                </a:hlinkClick>
              </a:rPr>
              <a:t>Vetera</a:t>
            </a:r>
            <a:r>
              <a:rPr lang="nl-NL" sz="1600" dirty="0">
                <a:solidFill>
                  <a:schemeClr val="tx1"/>
                </a:solidFill>
                <a:latin typeface="Comic Sans MS" panose="030F0702030302020204" pitchFamily="66" charset="0"/>
              </a:rPr>
              <a:t> gesticht</a:t>
            </a:r>
          </a:p>
          <a:p>
            <a:pPr marL="0" indent="0">
              <a:buNone/>
            </a:pPr>
            <a:endParaRPr lang="nl-NL" sz="1600" dirty="0">
              <a:solidFill>
                <a:schemeClr val="tx1"/>
              </a:solidFill>
              <a:latin typeface="Comic Sans MS" panose="030F0702030302020204" pitchFamily="66" charset="0"/>
            </a:endParaRPr>
          </a:p>
        </p:txBody>
      </p:sp>
      <p:sp>
        <p:nvSpPr>
          <p:cNvPr id="4" name="Tekstvak 3">
            <a:extLst>
              <a:ext uri="{FF2B5EF4-FFF2-40B4-BE49-F238E27FC236}">
                <a16:creationId xmlns:a16="http://schemas.microsoft.com/office/drawing/2014/main" id="{01283AD0-DFFC-4AA8-6B41-07BB2FA566D5}"/>
              </a:ext>
            </a:extLst>
          </p:cNvPr>
          <p:cNvSpPr txBox="1"/>
          <p:nvPr/>
        </p:nvSpPr>
        <p:spPr>
          <a:xfrm>
            <a:off x="386129" y="201773"/>
            <a:ext cx="1600201" cy="707886"/>
          </a:xfrm>
          <a:prstGeom prst="rect">
            <a:avLst/>
          </a:prstGeom>
          <a:noFill/>
        </p:spPr>
        <p:txBody>
          <a:bodyPr wrap="square" rtlCol="0">
            <a:spAutoFit/>
          </a:bodyPr>
          <a:lstStyle/>
          <a:p>
            <a:r>
              <a:rPr lang="nl-NL" sz="4000" dirty="0">
                <a:latin typeface="Script MT Bold" panose="03040602040607080904" pitchFamily="66" charset="0"/>
              </a:rPr>
              <a:t>Dag 4</a:t>
            </a:r>
          </a:p>
        </p:txBody>
      </p:sp>
      <p:sp>
        <p:nvSpPr>
          <p:cNvPr id="5" name="Tekstvak 4">
            <a:extLst>
              <a:ext uri="{FF2B5EF4-FFF2-40B4-BE49-F238E27FC236}">
                <a16:creationId xmlns:a16="http://schemas.microsoft.com/office/drawing/2014/main" id="{5AEA7583-5D82-F691-0CB8-DDB342056938}"/>
              </a:ext>
            </a:extLst>
          </p:cNvPr>
          <p:cNvSpPr txBox="1"/>
          <p:nvPr/>
        </p:nvSpPr>
        <p:spPr>
          <a:xfrm>
            <a:off x="2414016" y="417644"/>
            <a:ext cx="6973824" cy="1087734"/>
          </a:xfrm>
          <a:prstGeom prst="rect">
            <a:avLst/>
          </a:prstGeom>
          <a:noFill/>
        </p:spPr>
        <p:txBody>
          <a:bodyPr wrap="square">
            <a:spAutoFit/>
          </a:bodyPr>
          <a:lstStyle/>
          <a:p>
            <a:pPr>
              <a:lnSpc>
                <a:spcPct val="110000"/>
              </a:lnSpc>
              <a:spcBef>
                <a:spcPts val="1000"/>
              </a:spcBef>
              <a:buClr>
                <a:schemeClr val="accent5"/>
              </a:buClr>
            </a:pPr>
            <a:r>
              <a:rPr lang="nl-NL" sz="2000" dirty="0">
                <a:latin typeface="Comic Sans MS" panose="030F0702030302020204" pitchFamily="66" charset="0"/>
              </a:rPr>
              <a:t>Gaan we alweer richting Oudewater. Maar we besteden de dag nog goed door een tussenstop te maken in de historische stad </a:t>
            </a:r>
            <a:r>
              <a:rPr lang="nl-NL" sz="2000" dirty="0" err="1">
                <a:latin typeface="Comic Sans MS" panose="030F0702030302020204" pitchFamily="66" charset="0"/>
              </a:rPr>
              <a:t>Xanten</a:t>
            </a:r>
            <a:r>
              <a:rPr lang="nl-NL" sz="2000" dirty="0">
                <a:latin typeface="Comic Sans MS" panose="030F0702030302020204" pitchFamily="66" charset="0"/>
              </a:rPr>
              <a:t>.</a:t>
            </a:r>
            <a:endParaRPr lang="nl-NL" dirty="0"/>
          </a:p>
        </p:txBody>
      </p:sp>
      <p:pic>
        <p:nvPicPr>
          <p:cNvPr id="8" name="Afbeelding 7" descr="Xanten">
            <a:extLst>
              <a:ext uri="{FF2B5EF4-FFF2-40B4-BE49-F238E27FC236}">
                <a16:creationId xmlns:a16="http://schemas.microsoft.com/office/drawing/2014/main" id="{3B31EE36-E96C-5489-EE2E-ED08EC7BDF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0452" y="3306848"/>
            <a:ext cx="3824577" cy="2812363"/>
          </a:xfrm>
          <a:prstGeom prst="ellipse">
            <a:avLst/>
          </a:prstGeom>
          <a:ln>
            <a:noFill/>
          </a:ln>
          <a:effectLst>
            <a:softEdge rad="112500"/>
          </a:effectLst>
        </p:spPr>
      </p:pic>
      <p:pic>
        <p:nvPicPr>
          <p:cNvPr id="9" name="Afbeelding 8" descr="Top 7 Restaurants in Xanten, September 2025 - Restaurant Guru">
            <a:extLst>
              <a:ext uri="{FF2B5EF4-FFF2-40B4-BE49-F238E27FC236}">
                <a16:creationId xmlns:a16="http://schemas.microsoft.com/office/drawing/2014/main" id="{C2807160-0CC3-0499-6B0C-712CD277C0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70299" y="3914555"/>
            <a:ext cx="3710940" cy="2473960"/>
          </a:xfrm>
          <a:prstGeom prst="ellipse">
            <a:avLst/>
          </a:prstGeom>
          <a:ln>
            <a:noFill/>
          </a:ln>
          <a:effectLst>
            <a:softEdge rad="112500"/>
          </a:effectLst>
        </p:spPr>
      </p:pic>
      <p:pic>
        <p:nvPicPr>
          <p:cNvPr id="10" name="Afbeelding 9" descr="Xanten, Duitsland: Romeins Erfgoed &amp; Bezienswaardigheden">
            <a:extLst>
              <a:ext uri="{FF2B5EF4-FFF2-40B4-BE49-F238E27FC236}">
                <a16:creationId xmlns:a16="http://schemas.microsoft.com/office/drawing/2014/main" id="{AD5F9641-9726-5160-8259-E6595C0464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87697" y="929444"/>
            <a:ext cx="3550606" cy="2662954"/>
          </a:xfrm>
          <a:prstGeom prst="ellipse">
            <a:avLst/>
          </a:prstGeom>
          <a:ln>
            <a:noFill/>
          </a:ln>
          <a:effectLst>
            <a:outerShdw blurRad="50800" dist="50800" dir="5400000" algn="ctr" rotWithShape="0">
              <a:srgbClr val="000000">
                <a:alpha val="0"/>
              </a:srgbClr>
            </a:outerShdw>
            <a:softEdge rad="112500"/>
          </a:effectLst>
        </p:spPr>
      </p:pic>
      <p:sp>
        <p:nvSpPr>
          <p:cNvPr id="11" name="Tekstvak 10">
            <a:extLst>
              <a:ext uri="{FF2B5EF4-FFF2-40B4-BE49-F238E27FC236}">
                <a16:creationId xmlns:a16="http://schemas.microsoft.com/office/drawing/2014/main" id="{EAE07E03-AA6A-5DA4-62FD-499658EC45DE}"/>
              </a:ext>
            </a:extLst>
          </p:cNvPr>
          <p:cNvSpPr txBox="1"/>
          <p:nvPr/>
        </p:nvSpPr>
        <p:spPr>
          <a:xfrm>
            <a:off x="1220131" y="6227512"/>
            <a:ext cx="3519883" cy="400110"/>
          </a:xfrm>
          <a:prstGeom prst="rect">
            <a:avLst/>
          </a:prstGeom>
          <a:noFill/>
        </p:spPr>
        <p:txBody>
          <a:bodyPr wrap="square" rtlCol="0">
            <a:spAutoFit/>
          </a:bodyPr>
          <a:lstStyle/>
          <a:p>
            <a:r>
              <a:rPr lang="nl-NL" sz="2000" dirty="0">
                <a:latin typeface="Comic Sans MS" panose="030F0702030302020204" pitchFamily="66" charset="0"/>
              </a:rPr>
              <a:t>Archeologisch park </a:t>
            </a:r>
            <a:r>
              <a:rPr lang="nl-NL" sz="2000" dirty="0" err="1">
                <a:latin typeface="Comic Sans MS" panose="030F0702030302020204" pitchFamily="66" charset="0"/>
              </a:rPr>
              <a:t>Xanten</a:t>
            </a:r>
            <a:endParaRPr lang="nl-NL" sz="2000" dirty="0">
              <a:latin typeface="Comic Sans MS" panose="030F0702030302020204" pitchFamily="66" charset="0"/>
            </a:endParaRPr>
          </a:p>
        </p:txBody>
      </p:sp>
      <p:sp>
        <p:nvSpPr>
          <p:cNvPr id="13" name="Tekstvak 12">
            <a:extLst>
              <a:ext uri="{FF2B5EF4-FFF2-40B4-BE49-F238E27FC236}">
                <a16:creationId xmlns:a16="http://schemas.microsoft.com/office/drawing/2014/main" id="{12C2C8A5-F925-6CF0-0497-9658B4F9626D}"/>
              </a:ext>
            </a:extLst>
          </p:cNvPr>
          <p:cNvSpPr txBox="1"/>
          <p:nvPr/>
        </p:nvSpPr>
        <p:spPr>
          <a:xfrm>
            <a:off x="6109944" y="3592398"/>
            <a:ext cx="1753896" cy="400110"/>
          </a:xfrm>
          <a:prstGeom prst="rect">
            <a:avLst/>
          </a:prstGeom>
          <a:noFill/>
        </p:spPr>
        <p:txBody>
          <a:bodyPr wrap="square" rtlCol="0">
            <a:spAutoFit/>
          </a:bodyPr>
          <a:lstStyle/>
          <a:p>
            <a:r>
              <a:rPr lang="nl-NL" sz="2000" dirty="0">
                <a:latin typeface="Comic Sans MS" panose="030F0702030302020204" pitchFamily="66" charset="0"/>
              </a:rPr>
              <a:t>Slotdiner</a:t>
            </a:r>
          </a:p>
        </p:txBody>
      </p:sp>
    </p:spTree>
    <p:extLst>
      <p:ext uri="{BB962C8B-B14F-4D97-AF65-F5344CB8AC3E}">
        <p14:creationId xmlns:p14="http://schemas.microsoft.com/office/powerpoint/2010/main" val="2814483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07B58E9-5C44-D6F2-B9E1-B94CE1D633C4}"/>
              </a:ext>
            </a:extLst>
          </p:cNvPr>
          <p:cNvSpPr>
            <a:spLocks noGrp="1"/>
          </p:cNvSpPr>
          <p:nvPr>
            <p:ph idx="1"/>
          </p:nvPr>
        </p:nvSpPr>
        <p:spPr>
          <a:xfrm>
            <a:off x="422705" y="1011937"/>
            <a:ext cx="11551581" cy="4833692"/>
          </a:xfrm>
        </p:spPr>
        <p:txBody>
          <a:bodyPr>
            <a:normAutofit fontScale="47500" lnSpcReduction="20000"/>
          </a:bodyPr>
          <a:lstStyle/>
          <a:p>
            <a:pPr marL="0" indent="0">
              <a:buNone/>
            </a:pPr>
            <a:r>
              <a:rPr lang="nl-NL" sz="3400" dirty="0">
                <a:latin typeface="Comic Sans MS" panose="030F0702030302020204" pitchFamily="66" charset="0"/>
              </a:rPr>
              <a:t>Historizon toert ons deze dagen rond en brengt ons weer veilig thuis.</a:t>
            </a:r>
          </a:p>
          <a:p>
            <a:pPr marL="0" indent="0">
              <a:buNone/>
            </a:pPr>
            <a:r>
              <a:rPr lang="nl-NL" sz="3200" dirty="0">
                <a:latin typeface="Comic Sans MS" panose="030F0702030302020204" pitchFamily="66" charset="0"/>
              </a:rPr>
              <a:t>De voorlopige prijs voor deze 4 daagse reis bedraagt € 765 (eenkamertoeslag € 70). </a:t>
            </a:r>
          </a:p>
          <a:p>
            <a:pPr marL="0" indent="0">
              <a:buNone/>
            </a:pPr>
            <a:r>
              <a:rPr lang="nl-NL" sz="3200" dirty="0">
                <a:latin typeface="Comic Sans MS" panose="030F0702030302020204" pitchFamily="66" charset="0"/>
              </a:rPr>
              <a:t>Omdat we pas laat de reis rond hadden kan de invulling van de reisdetails nog een wijziging ondergaan.</a:t>
            </a:r>
            <a:br>
              <a:rPr lang="nl-NL" sz="3200" dirty="0">
                <a:latin typeface="Comic Sans MS" panose="030F0702030302020204" pitchFamily="66" charset="0"/>
              </a:rPr>
            </a:br>
            <a:endParaRPr lang="nl-NL" sz="3200" dirty="0">
              <a:latin typeface="Comic Sans MS" panose="030F0702030302020204" pitchFamily="66" charset="0"/>
            </a:endParaRPr>
          </a:p>
          <a:p>
            <a:pPr marL="0" indent="0">
              <a:buNone/>
            </a:pPr>
            <a:r>
              <a:rPr lang="nl-NL" sz="2900" dirty="0">
                <a:latin typeface="Comic Sans MS" panose="030F0702030302020204" pitchFamily="66" charset="0"/>
              </a:rPr>
              <a:t>Inbegrepen is:</a:t>
            </a:r>
          </a:p>
          <a:p>
            <a:pPr>
              <a:buFont typeface="Wingdings" panose="05000000000000000000" pitchFamily="2" charset="2"/>
              <a:buChar char="§"/>
            </a:pPr>
            <a:r>
              <a:rPr lang="nl-NL" sz="2900" dirty="0">
                <a:latin typeface="Comic Sans MS" panose="030F0702030302020204" pitchFamily="66" charset="0"/>
              </a:rPr>
              <a:t>Vervoer per luxe touringcar</a:t>
            </a:r>
          </a:p>
          <a:p>
            <a:pPr>
              <a:buFont typeface="Wingdings" panose="05000000000000000000" pitchFamily="2" charset="2"/>
              <a:buChar char="§"/>
            </a:pPr>
            <a:r>
              <a:rPr lang="nl-NL" sz="2900" dirty="0">
                <a:latin typeface="Comic Sans MS" panose="030F0702030302020204" pitchFamily="66" charset="0"/>
              </a:rPr>
              <a:t>Verblijf in het ACHAT Hotel </a:t>
            </a:r>
            <a:r>
              <a:rPr lang="nl-NL" sz="2900" dirty="0" err="1">
                <a:latin typeface="Comic Sans MS" panose="030F0702030302020204" pitchFamily="66" charset="0"/>
              </a:rPr>
              <a:t>Monheim</a:t>
            </a:r>
            <a:r>
              <a:rPr lang="nl-NL" sz="2900" dirty="0">
                <a:latin typeface="Comic Sans MS" panose="030F0702030302020204" pitchFamily="66" charset="0"/>
              </a:rPr>
              <a:t> (middenklashotel) incl. ontbijt voor 3 nachten</a:t>
            </a:r>
          </a:p>
          <a:p>
            <a:pPr>
              <a:buFont typeface="Wingdings" panose="05000000000000000000" pitchFamily="2" charset="2"/>
              <a:buChar char="§"/>
            </a:pPr>
            <a:r>
              <a:rPr lang="nl-NL" sz="2900" dirty="0">
                <a:latin typeface="Comic Sans MS" panose="030F0702030302020204" pitchFamily="66" charset="0"/>
              </a:rPr>
              <a:t>2x lunch (1</a:t>
            </a:r>
            <a:r>
              <a:rPr lang="nl-NL" sz="2900" baseline="30000" dirty="0">
                <a:latin typeface="Comic Sans MS" panose="030F0702030302020204" pitchFamily="66" charset="0"/>
              </a:rPr>
              <a:t>e</a:t>
            </a:r>
            <a:r>
              <a:rPr lang="nl-NL" sz="2900" dirty="0">
                <a:latin typeface="Comic Sans MS" panose="030F0702030302020204" pitchFamily="66" charset="0"/>
              </a:rPr>
              <a:t> en 3</a:t>
            </a:r>
            <a:r>
              <a:rPr lang="nl-NL" sz="2900" baseline="30000" dirty="0">
                <a:latin typeface="Comic Sans MS" panose="030F0702030302020204" pitchFamily="66" charset="0"/>
              </a:rPr>
              <a:t>e</a:t>
            </a:r>
            <a:r>
              <a:rPr lang="nl-NL" sz="2900" dirty="0">
                <a:latin typeface="Comic Sans MS" panose="030F0702030302020204" pitchFamily="66" charset="0"/>
              </a:rPr>
              <a:t> dag) en 4x diner </a:t>
            </a:r>
          </a:p>
          <a:p>
            <a:pPr>
              <a:buFont typeface="Wingdings" panose="05000000000000000000" pitchFamily="2" charset="2"/>
              <a:buChar char="§"/>
            </a:pPr>
            <a:r>
              <a:rPr lang="nl-NL" sz="2900" dirty="0">
                <a:latin typeface="Comic Sans MS" panose="030F0702030302020204" pitchFamily="66" charset="0"/>
              </a:rPr>
              <a:t>Koffie/thee</a:t>
            </a:r>
          </a:p>
          <a:p>
            <a:pPr>
              <a:buFont typeface="Wingdings" panose="05000000000000000000" pitchFamily="2" charset="2"/>
              <a:buChar char="§"/>
            </a:pPr>
            <a:r>
              <a:rPr lang="nl-NL" sz="2900" dirty="0">
                <a:latin typeface="Comic Sans MS" panose="030F0702030302020204" pitchFamily="66" charset="0"/>
              </a:rPr>
              <a:t>Alle toegangen</a:t>
            </a:r>
          </a:p>
          <a:p>
            <a:pPr>
              <a:buFont typeface="Wingdings" panose="05000000000000000000" pitchFamily="2" charset="2"/>
              <a:buChar char="§"/>
            </a:pPr>
            <a:r>
              <a:rPr lang="nl-NL" sz="2900" dirty="0">
                <a:latin typeface="Comic Sans MS" panose="030F0702030302020204" pitchFamily="66" charset="0"/>
              </a:rPr>
              <a:t>Alle gidsen</a:t>
            </a:r>
          </a:p>
          <a:p>
            <a:pPr>
              <a:buFont typeface="Wingdings" panose="05000000000000000000" pitchFamily="2" charset="2"/>
              <a:buChar char="§"/>
            </a:pPr>
            <a:r>
              <a:rPr lang="nl-NL" sz="2900" dirty="0">
                <a:latin typeface="Comic Sans MS" panose="030F0702030302020204" pitchFamily="66" charset="0"/>
              </a:rPr>
              <a:t>Begeleiding door Historzon</a:t>
            </a:r>
            <a:br>
              <a:rPr lang="nl-NL" sz="2900" dirty="0">
                <a:latin typeface="Comic Sans MS" panose="030F0702030302020204" pitchFamily="66" charset="0"/>
              </a:rPr>
            </a:br>
            <a:endParaRPr lang="nl-NL" sz="2900" dirty="0">
              <a:latin typeface="Comic Sans MS" panose="030F0702030302020204" pitchFamily="66" charset="0"/>
            </a:endParaRPr>
          </a:p>
          <a:p>
            <a:pPr marL="0" indent="0">
              <a:buNone/>
            </a:pPr>
            <a:r>
              <a:rPr lang="nl-NL" sz="3200" dirty="0">
                <a:latin typeface="Comic Sans MS" panose="030F0702030302020204" pitchFamily="66" charset="0"/>
              </a:rPr>
              <a:t>Inschrijven voor deze reis kan alleen door een e-mailbericht aan Jaap van der Laan; </a:t>
            </a:r>
            <a:r>
              <a:rPr lang="nl-NL" sz="3200" u="sng" dirty="0" err="1">
                <a:latin typeface="Comic Sans MS" panose="030F0702030302020204" pitchFamily="66" charset="0"/>
              </a:rPr>
              <a:t>stuur@jaap.email</a:t>
            </a:r>
            <a:r>
              <a:rPr lang="nl-NL" sz="3200" u="sng" dirty="0">
                <a:latin typeface="Comic Sans MS" panose="030F0702030302020204" pitchFamily="66" charset="0"/>
              </a:rPr>
              <a:t> </a:t>
            </a:r>
            <a:br>
              <a:rPr lang="nl-NL" sz="3200" u="sng" dirty="0">
                <a:latin typeface="Comic Sans MS" panose="030F0702030302020204" pitchFamily="66" charset="0"/>
              </a:rPr>
            </a:br>
            <a:r>
              <a:rPr lang="nl-NL" sz="3200" dirty="0">
                <a:latin typeface="Comic Sans MS" panose="030F0702030302020204" pitchFamily="66" charset="0"/>
              </a:rPr>
              <a:t>en overmaking van € 200 naar de GVO, Hennie Luinge; </a:t>
            </a:r>
            <a:r>
              <a:rPr lang="nl-NL" sz="3200" dirty="0">
                <a:latin typeface="Comic Sans MS" panose="030F0702030302020204" pitchFamily="66" charset="0"/>
                <a:hlinkClick r:id="rId2">
                  <a:extLst>
                    <a:ext uri="{A12FA001-AC4F-418D-AE19-62706E023703}">
                      <ahyp:hlinkClr xmlns:ahyp="http://schemas.microsoft.com/office/drawing/2018/hyperlinkcolor" val="tx"/>
                    </a:ext>
                  </a:extLst>
                </a:hlinkClick>
              </a:rPr>
              <a:t>penningmeester@geschiedenisoudewater.nl</a:t>
            </a:r>
            <a:r>
              <a:rPr lang="nl-NL" sz="3200" dirty="0">
                <a:latin typeface="Comic Sans MS" panose="030F0702030302020204" pitchFamily="66" charset="0"/>
              </a:rPr>
              <a:t> </a:t>
            </a:r>
            <a:r>
              <a:rPr lang="nl-NL" b="1" dirty="0">
                <a:solidFill>
                  <a:srgbClr val="FF0000"/>
                </a:solidFill>
              </a:rPr>
              <a:t>NL44RABO 0141098082</a:t>
            </a:r>
            <a:r>
              <a:rPr lang="nl-NL" dirty="0"/>
              <a:t>. </a:t>
            </a:r>
          </a:p>
          <a:p>
            <a:pPr marL="0" indent="0">
              <a:buNone/>
            </a:pPr>
            <a:endParaRPr lang="nl-NL" dirty="0"/>
          </a:p>
        </p:txBody>
      </p:sp>
      <p:sp>
        <p:nvSpPr>
          <p:cNvPr id="4" name="Tekstvak 3">
            <a:extLst>
              <a:ext uri="{FF2B5EF4-FFF2-40B4-BE49-F238E27FC236}">
                <a16:creationId xmlns:a16="http://schemas.microsoft.com/office/drawing/2014/main" id="{C0BD51AF-4478-9FE5-E99E-6341852875E9}"/>
              </a:ext>
            </a:extLst>
          </p:cNvPr>
          <p:cNvSpPr txBox="1"/>
          <p:nvPr/>
        </p:nvSpPr>
        <p:spPr>
          <a:xfrm>
            <a:off x="422705" y="143839"/>
            <a:ext cx="6575503" cy="707886"/>
          </a:xfrm>
          <a:prstGeom prst="rect">
            <a:avLst/>
          </a:prstGeom>
          <a:noFill/>
        </p:spPr>
        <p:txBody>
          <a:bodyPr wrap="square" rtlCol="0">
            <a:spAutoFit/>
          </a:bodyPr>
          <a:lstStyle/>
          <a:p>
            <a:r>
              <a:rPr lang="nl-NL" sz="4000" dirty="0">
                <a:latin typeface="Script MT Bold" panose="03040602040607080904" pitchFamily="66" charset="0"/>
              </a:rPr>
              <a:t>Reiskosten Historizon</a:t>
            </a:r>
          </a:p>
        </p:txBody>
      </p:sp>
      <p:pic>
        <p:nvPicPr>
          <p:cNvPr id="5" name="Afbeelding 4" descr="VIP-vervoer en zakelijk vervoer in luxe antraciet-grijze touringcars.">
            <a:extLst>
              <a:ext uri="{FF2B5EF4-FFF2-40B4-BE49-F238E27FC236}">
                <a16:creationId xmlns:a16="http://schemas.microsoft.com/office/drawing/2014/main" id="{92D1E0A8-F29B-8E7E-1B62-FB60299A33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9788" y="1923016"/>
            <a:ext cx="2999232" cy="3011968"/>
          </a:xfrm>
          <a:prstGeom prst="ellipse">
            <a:avLst/>
          </a:prstGeom>
          <a:ln>
            <a:noFill/>
          </a:ln>
          <a:effectLst>
            <a:softEdge rad="112500"/>
          </a:effectLst>
        </p:spPr>
      </p:pic>
      <p:sp>
        <p:nvSpPr>
          <p:cNvPr id="6" name="Tekstvak 5">
            <a:extLst>
              <a:ext uri="{FF2B5EF4-FFF2-40B4-BE49-F238E27FC236}">
                <a16:creationId xmlns:a16="http://schemas.microsoft.com/office/drawing/2014/main" id="{6C0E102F-986F-D4BA-8499-C810C19F256D}"/>
              </a:ext>
            </a:extLst>
          </p:cNvPr>
          <p:cNvSpPr txBox="1"/>
          <p:nvPr/>
        </p:nvSpPr>
        <p:spPr>
          <a:xfrm>
            <a:off x="422705" y="5685398"/>
            <a:ext cx="10007386" cy="615553"/>
          </a:xfrm>
          <a:prstGeom prst="rect">
            <a:avLst/>
          </a:prstGeom>
          <a:noFill/>
        </p:spPr>
        <p:txBody>
          <a:bodyPr wrap="square" rtlCol="0">
            <a:spAutoFit/>
          </a:bodyPr>
          <a:lstStyle/>
          <a:p>
            <a:r>
              <a:rPr lang="nl-NL" sz="1700" dirty="0">
                <a:solidFill>
                  <a:schemeClr val="tx2"/>
                </a:solidFill>
                <a:latin typeface="Comic Sans MS" panose="030F0702030302020204" pitchFamily="66" charset="0"/>
              </a:rPr>
              <a:t>Historizon is aangesloten bij het SGR garantiefonds maar u dient zelf te beschikken over een geldige reis en annuleringsverzekering</a:t>
            </a:r>
          </a:p>
        </p:txBody>
      </p:sp>
    </p:spTree>
    <p:extLst>
      <p:ext uri="{BB962C8B-B14F-4D97-AF65-F5344CB8AC3E}">
        <p14:creationId xmlns:p14="http://schemas.microsoft.com/office/powerpoint/2010/main" val="2437702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B4898B-9EE2-D1A2-6261-EC9CC058C1EC}"/>
              </a:ext>
            </a:extLst>
          </p:cNvPr>
          <p:cNvSpPr>
            <a:spLocks noGrp="1"/>
          </p:cNvSpPr>
          <p:nvPr>
            <p:ph type="ctrTitle"/>
          </p:nvPr>
        </p:nvSpPr>
        <p:spPr>
          <a:xfrm>
            <a:off x="1853184" y="362363"/>
            <a:ext cx="9144000" cy="856837"/>
          </a:xfrm>
        </p:spPr>
        <p:txBody>
          <a:bodyPr>
            <a:normAutofit/>
          </a:bodyPr>
          <a:lstStyle/>
          <a:p>
            <a:r>
              <a:rPr lang="nl-NL" sz="4000" b="1" dirty="0">
                <a:latin typeface="Cavolini" panose="03000502040302020204" pitchFamily="66" charset="0"/>
                <a:cs typeface="Cavolini" panose="03000502040302020204" pitchFamily="66" charset="0"/>
              </a:rPr>
              <a:t>Over de grens is alles mooier..!</a:t>
            </a:r>
          </a:p>
        </p:txBody>
      </p:sp>
      <p:sp>
        <p:nvSpPr>
          <p:cNvPr id="3" name="Ondertitel 2">
            <a:extLst>
              <a:ext uri="{FF2B5EF4-FFF2-40B4-BE49-F238E27FC236}">
                <a16:creationId xmlns:a16="http://schemas.microsoft.com/office/drawing/2014/main" id="{31CC5682-D4B5-B33D-A84F-FAFAC4CBA07C}"/>
              </a:ext>
            </a:extLst>
          </p:cNvPr>
          <p:cNvSpPr>
            <a:spLocks noGrp="1"/>
          </p:cNvSpPr>
          <p:nvPr>
            <p:ph type="subTitle" idx="1"/>
          </p:nvPr>
        </p:nvSpPr>
        <p:spPr>
          <a:xfrm>
            <a:off x="1402080" y="1783080"/>
            <a:ext cx="10046208" cy="3886200"/>
          </a:xfrm>
        </p:spPr>
        <p:txBody>
          <a:bodyPr>
            <a:noAutofit/>
          </a:bodyPr>
          <a:lstStyle/>
          <a:p>
            <a:pPr marL="342900" indent="-342900" algn="l">
              <a:buFont typeface="Arial" panose="020B0604020202020204" pitchFamily="34" charset="0"/>
              <a:buChar char="•"/>
            </a:pPr>
            <a:r>
              <a:rPr lang="nl-NL" dirty="0">
                <a:latin typeface="Comic Sans MS" panose="030F0702030302020204" pitchFamily="66" charset="0"/>
              </a:rPr>
              <a:t>De reis van 2026 was een opgaaf voor de organisatie. Wat gaan we doen, wat gaan we zien en wanneer plannen we onze tocht. </a:t>
            </a:r>
          </a:p>
          <a:p>
            <a:pPr marL="342900" indent="-342900" algn="l">
              <a:buFont typeface="Arial" panose="020B0604020202020204" pitchFamily="34" charset="0"/>
              <a:buChar char="•"/>
            </a:pPr>
            <a:r>
              <a:rPr lang="nl-NL" dirty="0">
                <a:latin typeface="Comic Sans MS" panose="030F0702030302020204" pitchFamily="66" charset="0"/>
              </a:rPr>
              <a:t>We hebben gekozen voor de eerste week (2 t/m 5)  van juni. </a:t>
            </a:r>
          </a:p>
          <a:p>
            <a:pPr marL="342900" indent="-342900" algn="l">
              <a:buFont typeface="Arial" panose="020B0604020202020204" pitchFamily="34" charset="0"/>
              <a:buChar char="•"/>
            </a:pPr>
            <a:r>
              <a:rPr lang="nl-NL" dirty="0">
                <a:latin typeface="Comic Sans MS" panose="030F0702030302020204" pitchFamily="66" charset="0"/>
              </a:rPr>
              <a:t>Enige lijn ontbrak en de logica kwam er maar niet in.</a:t>
            </a:r>
          </a:p>
          <a:p>
            <a:pPr marL="342900" indent="-342900" algn="l">
              <a:buFont typeface="Arial" panose="020B0604020202020204" pitchFamily="34" charset="0"/>
              <a:buChar char="•"/>
            </a:pPr>
            <a:r>
              <a:rPr lang="nl-NL" dirty="0">
                <a:latin typeface="Comic Sans MS" panose="030F0702030302020204" pitchFamily="66" charset="0"/>
              </a:rPr>
              <a:t>Maar we kwamen er uit met behulp van Historizon en van Nettie die de nodige historiek er aan heeft</a:t>
            </a:r>
            <a:br>
              <a:rPr lang="nl-NL" dirty="0">
                <a:latin typeface="Comic Sans MS" panose="030F0702030302020204" pitchFamily="66" charset="0"/>
              </a:rPr>
            </a:br>
            <a:r>
              <a:rPr lang="nl-NL" dirty="0">
                <a:latin typeface="Comic Sans MS" panose="030F0702030302020204" pitchFamily="66" charset="0"/>
              </a:rPr>
              <a:t>toegevoegd, want alle te bezoeken locaties </a:t>
            </a:r>
            <a:br>
              <a:rPr lang="nl-NL" dirty="0">
                <a:latin typeface="Comic Sans MS" panose="030F0702030302020204" pitchFamily="66" charset="0"/>
              </a:rPr>
            </a:br>
            <a:r>
              <a:rPr lang="nl-NL" dirty="0">
                <a:latin typeface="Comic Sans MS" panose="030F0702030302020204" pitchFamily="66" charset="0"/>
              </a:rPr>
              <a:t>hebben wel een eigen geschiedenis.</a:t>
            </a:r>
            <a:br>
              <a:rPr lang="nl-NL" dirty="0">
                <a:latin typeface="Comic Sans MS" panose="030F0702030302020204" pitchFamily="66" charset="0"/>
              </a:rPr>
            </a:br>
            <a:br>
              <a:rPr lang="nl-NL" dirty="0">
                <a:latin typeface="Comic Sans MS" panose="030F0702030302020204" pitchFamily="66" charset="0"/>
              </a:rPr>
            </a:br>
            <a:endParaRPr lang="nl-NL" dirty="0">
              <a:latin typeface="Comic Sans MS" panose="030F0702030302020204" pitchFamily="66" charset="0"/>
            </a:endParaRPr>
          </a:p>
        </p:txBody>
      </p:sp>
      <p:pic>
        <p:nvPicPr>
          <p:cNvPr id="4" name="Afbeelding 3" descr="Afbeelding met overdekt, meubels, houten, keyboard&#10;&#10;Door AI gegenereerde inhoud is mogelijk onjuist.">
            <a:extLst>
              <a:ext uri="{FF2B5EF4-FFF2-40B4-BE49-F238E27FC236}">
                <a16:creationId xmlns:a16="http://schemas.microsoft.com/office/drawing/2014/main" id="{BC7FDFD5-04C1-8F63-CE6E-4C2A25598F6B}"/>
              </a:ext>
            </a:extLst>
          </p:cNvPr>
          <p:cNvPicPr>
            <a:picLocks noChangeAspect="1"/>
          </p:cNvPicPr>
          <p:nvPr/>
        </p:nvPicPr>
        <p:blipFill>
          <a:blip r:embed="rId2"/>
          <a:stretch>
            <a:fillRect/>
          </a:stretch>
        </p:blipFill>
        <p:spPr>
          <a:xfrm>
            <a:off x="8204954" y="4564221"/>
            <a:ext cx="2837196" cy="1668939"/>
          </a:xfrm>
          <a:prstGeom prst="ellipse">
            <a:avLst/>
          </a:prstGeom>
          <a:ln>
            <a:noFill/>
          </a:ln>
          <a:effectLst>
            <a:softEdge rad="112500"/>
          </a:effectLst>
        </p:spPr>
      </p:pic>
      <p:pic>
        <p:nvPicPr>
          <p:cNvPr id="1026" name="Picture 2" descr="Denken gezicht emoji omtrek pictogram lineaire stijl teken voor mobiel ...">
            <a:extLst>
              <a:ext uri="{FF2B5EF4-FFF2-40B4-BE49-F238E27FC236}">
                <a16:creationId xmlns:a16="http://schemas.microsoft.com/office/drawing/2014/main" id="{D251E202-AE9F-8481-6D73-9A67FF99F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85797" cy="21857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1573F610-DF46-FE06-6EEA-91E649898E20}"/>
              </a:ext>
            </a:extLst>
          </p:cNvPr>
          <p:cNvSpPr txBox="1"/>
          <p:nvPr/>
        </p:nvSpPr>
        <p:spPr>
          <a:xfrm>
            <a:off x="508535" y="5900928"/>
            <a:ext cx="8135593" cy="461665"/>
          </a:xfrm>
          <a:prstGeom prst="rect">
            <a:avLst/>
          </a:prstGeom>
          <a:noFill/>
        </p:spPr>
        <p:txBody>
          <a:bodyPr wrap="square" rtlCol="0">
            <a:spAutoFit/>
          </a:bodyPr>
          <a:lstStyle/>
          <a:p>
            <a:r>
              <a:rPr lang="nl-NL" sz="2400" dirty="0">
                <a:latin typeface="Comic Sans MS" panose="030F0702030302020204" pitchFamily="66" charset="0"/>
              </a:rPr>
              <a:t>We denken weer een mooie reis te hebben bedacht.</a:t>
            </a:r>
            <a:endParaRPr lang="nl-NL" sz="2400" dirty="0"/>
          </a:p>
        </p:txBody>
      </p:sp>
    </p:spTree>
    <p:extLst>
      <p:ext uri="{BB962C8B-B14F-4D97-AF65-F5344CB8AC3E}">
        <p14:creationId xmlns:p14="http://schemas.microsoft.com/office/powerpoint/2010/main" val="253015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Afbeelding 3">
            <a:extLst>
              <a:ext uri="{FF2B5EF4-FFF2-40B4-BE49-F238E27FC236}">
                <a16:creationId xmlns:a16="http://schemas.microsoft.com/office/drawing/2014/main" id="{BD2AA980-C4C4-5F3D-CA34-123E17BA3A2E}"/>
              </a:ext>
            </a:extLst>
          </p:cNvPr>
          <p:cNvPicPr>
            <a:picLocks noChangeAspect="1"/>
          </p:cNvPicPr>
          <p:nvPr/>
        </p:nvPicPr>
        <p:blipFill>
          <a:blip r:embed="rId2"/>
          <a:stretch>
            <a:fillRect/>
          </a:stretch>
        </p:blipFill>
        <p:spPr>
          <a:xfrm>
            <a:off x="1134186" y="783611"/>
            <a:ext cx="2434106" cy="2682743"/>
          </a:xfrm>
          <a:prstGeom prst="rect">
            <a:avLst/>
          </a:prstGeom>
        </p:spPr>
      </p:pic>
      <p:grpSp>
        <p:nvGrpSpPr>
          <p:cNvPr id="13" name="Top left">
            <a:extLst>
              <a:ext uri="{FF2B5EF4-FFF2-40B4-BE49-F238E27FC236}">
                <a16:creationId xmlns:a16="http://schemas.microsoft.com/office/drawing/2014/main" id="{C4F70370-17DE-499D-8256-4F9A352BA9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267F3889-D5A7-4B0B-A5C8-910CE49F9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80968393-494B-4758-914C-AC92C7411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13B9ECD2-208D-4E4C-85C7-86FAEFBCF6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5CEC0DB1-FD35-4E6A-A339-227F3A2D61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FE530033-EC4D-4252-B937-8ABB2D681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2136133D-A7F2-42FA-B919-60AC41C778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54D267CA-94E7-4FD5-942D-5C3DE29C9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0D7B39F-6C07-4FE8-A354-9F9A12609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23" name="Bottom Right">
            <a:extLst>
              <a:ext uri="{FF2B5EF4-FFF2-40B4-BE49-F238E27FC236}">
                <a16:creationId xmlns:a16="http://schemas.microsoft.com/office/drawing/2014/main" id="{C493BE25-7BED-4AAF-B05A-9EB10C80E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id="{2C74F867-72FD-4FAA-9932-767684A75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id="{186A5D6B-01F1-41A2-8AE2-E20E30B0488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6FB5D595-CCC3-47E7-B8F1-88394EF1F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E36CCDE7-57DC-4910-B815-A1C0C0D8D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005B41E5-C3EB-4C22-B6DE-8928C8314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CC24D105-2918-455F-B496-92D82E1BD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9FA8C24E-CE9B-4872-9D15-D4B4A24D5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60726FA3-32BA-48EA-8DCB-23BBFC718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BEB3500D-7293-48F7-8F7E-D60FF252C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C1D84803-4454-41CE-AFB6-447705465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a16="http://schemas.microsoft.com/office/drawing/2014/main" id="{4A4E36A5-17C5-2925-5A68-2022BDFFB201}"/>
              </a:ext>
            </a:extLst>
          </p:cNvPr>
          <p:cNvSpPr>
            <a:spLocks noGrp="1"/>
          </p:cNvSpPr>
          <p:nvPr>
            <p:ph idx="1"/>
          </p:nvPr>
        </p:nvSpPr>
        <p:spPr>
          <a:xfrm>
            <a:off x="3974316" y="961865"/>
            <a:ext cx="7947041" cy="2592812"/>
          </a:xfrm>
        </p:spPr>
        <p:txBody>
          <a:bodyPr>
            <a:normAutofit/>
          </a:bodyPr>
          <a:lstStyle/>
          <a:p>
            <a:pPr marL="0" indent="0">
              <a:lnSpc>
                <a:spcPct val="100000"/>
              </a:lnSpc>
              <a:buNone/>
            </a:pPr>
            <a:r>
              <a:rPr lang="nl-NL" sz="2000" dirty="0">
                <a:latin typeface="Comic Sans MS" panose="030F0702030302020204" pitchFamily="66" charset="0"/>
              </a:rPr>
              <a:t>We hebben de focus gelegd op de deelstaat Noordrijn-Westfalen in Duitsland, net aan de andere kant van de grens. </a:t>
            </a:r>
          </a:p>
          <a:p>
            <a:pPr marL="0" indent="0">
              <a:lnSpc>
                <a:spcPct val="100000"/>
              </a:lnSpc>
              <a:buNone/>
            </a:pPr>
            <a:r>
              <a:rPr lang="nl-NL" sz="2000" dirty="0">
                <a:latin typeface="Comic Sans MS" panose="030F0702030302020204" pitchFamily="66" charset="0"/>
              </a:rPr>
              <a:t>De keuze was ingegeven om het aantal bus-uren beperkt te houden maar ook de vele interessante locaties in dit gebied met zijn vele historische plaatsen, kastelen en industrieel belangrijke ontwikkeling hebben de keuze bepaald.</a:t>
            </a:r>
          </a:p>
          <a:p>
            <a:pPr marL="0" indent="0">
              <a:lnSpc>
                <a:spcPct val="100000"/>
              </a:lnSpc>
              <a:buNone/>
            </a:pPr>
            <a:r>
              <a:rPr lang="nl-NL" sz="2000" dirty="0">
                <a:latin typeface="Comic Sans MS" panose="030F0702030302020204" pitchFamily="66" charset="0"/>
              </a:rPr>
              <a:t>Nettie lardeert onze reis met de nodige historiek. </a:t>
            </a:r>
            <a:endParaRPr lang="nl-NL" sz="2400" dirty="0">
              <a:latin typeface="Comic Sans MS" panose="030F0702030302020204" pitchFamily="66" charset="0"/>
            </a:endParaRPr>
          </a:p>
          <a:p>
            <a:pPr>
              <a:lnSpc>
                <a:spcPct val="100000"/>
              </a:lnSpc>
            </a:pPr>
            <a:endParaRPr lang="nl-NL" dirty="0">
              <a:latin typeface="Comic Sans MS" panose="030F0702030302020204" pitchFamily="66" charset="0"/>
            </a:endParaRPr>
          </a:p>
        </p:txBody>
      </p:sp>
      <p:sp>
        <p:nvSpPr>
          <p:cNvPr id="6" name="Tekstvak 5">
            <a:extLst>
              <a:ext uri="{FF2B5EF4-FFF2-40B4-BE49-F238E27FC236}">
                <a16:creationId xmlns:a16="http://schemas.microsoft.com/office/drawing/2014/main" id="{AA567F1E-A96E-9AF5-2181-A85CAD7E1285}"/>
              </a:ext>
            </a:extLst>
          </p:cNvPr>
          <p:cNvSpPr txBox="1"/>
          <p:nvPr/>
        </p:nvSpPr>
        <p:spPr>
          <a:xfrm>
            <a:off x="5342766" y="288211"/>
            <a:ext cx="4394152" cy="584775"/>
          </a:xfrm>
          <a:prstGeom prst="rect">
            <a:avLst/>
          </a:prstGeom>
          <a:noFill/>
        </p:spPr>
        <p:txBody>
          <a:bodyPr wrap="none" rtlCol="0">
            <a:spAutoFit/>
          </a:bodyPr>
          <a:lstStyle/>
          <a:p>
            <a:r>
              <a:rPr lang="nl-NL" sz="3200" b="1" dirty="0">
                <a:solidFill>
                  <a:schemeClr val="tx2"/>
                </a:solidFill>
                <a:latin typeface="Comic Sans MS" panose="030F0702030302020204" pitchFamily="66" charset="0"/>
              </a:rPr>
              <a:t>En dit gaan we doen:</a:t>
            </a:r>
          </a:p>
        </p:txBody>
      </p:sp>
      <p:pic>
        <p:nvPicPr>
          <p:cNvPr id="7" name="Afbeelding 6" descr="Rhine Gate with Toll Tower and Holy Trinity Chapel in Zons on the river ...">
            <a:extLst>
              <a:ext uri="{FF2B5EF4-FFF2-40B4-BE49-F238E27FC236}">
                <a16:creationId xmlns:a16="http://schemas.microsoft.com/office/drawing/2014/main" id="{C29B29FD-6FAD-0DC0-6388-5EC8CCC1BA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6885" y="3722597"/>
            <a:ext cx="3134483" cy="2304992"/>
          </a:xfrm>
          <a:prstGeom prst="ellipse">
            <a:avLst/>
          </a:prstGeom>
          <a:ln>
            <a:noFill/>
          </a:ln>
          <a:effectLst>
            <a:softEdge rad="112500"/>
          </a:effectLst>
        </p:spPr>
      </p:pic>
      <p:pic>
        <p:nvPicPr>
          <p:cNvPr id="8" name="Afbeelding 7" descr="De Bruinkool Van De Garzweiler Bovengrondse Mijnbouw, Oppervlaktemijn ...">
            <a:extLst>
              <a:ext uri="{FF2B5EF4-FFF2-40B4-BE49-F238E27FC236}">
                <a16:creationId xmlns:a16="http://schemas.microsoft.com/office/drawing/2014/main" id="{D0AE022B-25ED-C23A-0CD3-4263795252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7280" y="3643556"/>
            <a:ext cx="2718733" cy="2999609"/>
          </a:xfrm>
          <a:prstGeom prst="ellipse">
            <a:avLst/>
          </a:prstGeom>
          <a:ln>
            <a:noFill/>
          </a:ln>
          <a:effectLst>
            <a:softEdge rad="112500"/>
          </a:effectLst>
        </p:spPr>
      </p:pic>
      <p:pic>
        <p:nvPicPr>
          <p:cNvPr id="10" name="Afbeelding 9" descr="Xanten Sehenswürdigkeiten und Aktivitäten">
            <a:extLst>
              <a:ext uri="{FF2B5EF4-FFF2-40B4-BE49-F238E27FC236}">
                <a16:creationId xmlns:a16="http://schemas.microsoft.com/office/drawing/2014/main" id="{F3593C11-DC1B-407A-C2A8-8139F84EF8B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47836" y="3954514"/>
            <a:ext cx="3928206" cy="2209570"/>
          </a:xfrm>
          <a:prstGeom prst="ellipse">
            <a:avLst/>
          </a:prstGeom>
          <a:ln>
            <a:noFill/>
          </a:ln>
          <a:effectLst>
            <a:softEdge rad="112500"/>
          </a:effectLst>
        </p:spPr>
      </p:pic>
      <p:pic>
        <p:nvPicPr>
          <p:cNvPr id="2" name="Afbeelding 1" descr="Afbeelding met tekst, logo, Lettertype, symbool&#10;&#10;Door AI gegenereerde inhoud is mogelijk onjuist.">
            <a:extLst>
              <a:ext uri="{FF2B5EF4-FFF2-40B4-BE49-F238E27FC236}">
                <a16:creationId xmlns:a16="http://schemas.microsoft.com/office/drawing/2014/main" id="{1B7AF738-FB50-1B71-9A1C-7A01528E6F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81" y="5601944"/>
            <a:ext cx="1547062" cy="1004149"/>
          </a:xfrm>
          <a:prstGeom prst="rect">
            <a:avLst/>
          </a:prstGeom>
        </p:spPr>
      </p:pic>
    </p:spTree>
    <p:extLst>
      <p:ext uri="{BB962C8B-B14F-4D97-AF65-F5344CB8AC3E}">
        <p14:creationId xmlns:p14="http://schemas.microsoft.com/office/powerpoint/2010/main" val="3629621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2B22E1A-8C1D-2B9F-3803-98DFEC1597AA}"/>
              </a:ext>
            </a:extLst>
          </p:cNvPr>
          <p:cNvSpPr>
            <a:spLocks noGrp="1"/>
          </p:cNvSpPr>
          <p:nvPr>
            <p:ph idx="1"/>
          </p:nvPr>
        </p:nvSpPr>
        <p:spPr>
          <a:xfrm>
            <a:off x="770648" y="1693085"/>
            <a:ext cx="5368768" cy="1729148"/>
          </a:xfrm>
        </p:spPr>
        <p:txBody>
          <a:bodyPr>
            <a:normAutofit/>
          </a:bodyPr>
          <a:lstStyle/>
          <a:p>
            <a:pPr marL="0" indent="0">
              <a:buNone/>
            </a:pPr>
            <a:r>
              <a:rPr lang="nl-NL" sz="2400" dirty="0">
                <a:latin typeface="Comic Sans MS" panose="030F0702030302020204" pitchFamily="66" charset="0"/>
              </a:rPr>
              <a:t>Op weg naar ons hotel maken we een tussenstop in de bedevaartplaats </a:t>
            </a:r>
            <a:r>
              <a:rPr lang="nl-NL" sz="2400" dirty="0" err="1">
                <a:latin typeface="Comic Sans MS" panose="030F0702030302020204" pitchFamily="66" charset="0"/>
              </a:rPr>
              <a:t>Kevelaar</a:t>
            </a:r>
            <a:r>
              <a:rPr lang="nl-NL" sz="2400" dirty="0">
                <a:latin typeface="Comic Sans MS" panose="030F0702030302020204" pitchFamily="66" charset="0"/>
              </a:rPr>
              <a:t> en nemen een kijkje in de Mariabasiliek en de Genadekapel. </a:t>
            </a:r>
          </a:p>
          <a:p>
            <a:endParaRPr lang="nl-NL" dirty="0"/>
          </a:p>
        </p:txBody>
      </p:sp>
      <p:pic>
        <p:nvPicPr>
          <p:cNvPr id="8" name="Picture 2" descr="Genadekapel en Mariabasiliek">
            <a:extLst>
              <a:ext uri="{FF2B5EF4-FFF2-40B4-BE49-F238E27FC236}">
                <a16:creationId xmlns:a16="http://schemas.microsoft.com/office/drawing/2014/main" id="{F925CBEB-DD3D-7885-9F79-1C8DA0FB15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56778" y="857366"/>
            <a:ext cx="2738308" cy="3651077"/>
          </a:xfrm>
          <a:prstGeom prst="ellipse">
            <a:avLst/>
          </a:prstGeom>
          <a:ln>
            <a:noFill/>
          </a:ln>
          <a:effectLst>
            <a:softEdge rad="112500"/>
          </a:effectLst>
        </p:spPr>
      </p:pic>
      <p:sp>
        <p:nvSpPr>
          <p:cNvPr id="9" name="Tekstvak 8">
            <a:extLst>
              <a:ext uri="{FF2B5EF4-FFF2-40B4-BE49-F238E27FC236}">
                <a16:creationId xmlns:a16="http://schemas.microsoft.com/office/drawing/2014/main" id="{0C2DC993-3B5C-413A-0418-5AC5723341D4}"/>
              </a:ext>
            </a:extLst>
          </p:cNvPr>
          <p:cNvSpPr txBox="1"/>
          <p:nvPr/>
        </p:nvSpPr>
        <p:spPr>
          <a:xfrm>
            <a:off x="2261936" y="432606"/>
            <a:ext cx="8157411" cy="954107"/>
          </a:xfrm>
          <a:prstGeom prst="rect">
            <a:avLst/>
          </a:prstGeom>
          <a:noFill/>
        </p:spPr>
        <p:txBody>
          <a:bodyPr wrap="square" rtlCol="0">
            <a:spAutoFit/>
          </a:bodyPr>
          <a:lstStyle/>
          <a:p>
            <a:r>
              <a:rPr lang="nl-NL" sz="2800" dirty="0">
                <a:solidFill>
                  <a:schemeClr val="tx2"/>
                </a:solidFill>
                <a:latin typeface="Comic Sans MS" panose="030F0702030302020204" pitchFamily="66" charset="0"/>
              </a:rPr>
              <a:t>We vertrekken met de bus </a:t>
            </a:r>
            <a:r>
              <a:rPr lang="nl-NL" sz="2800" dirty="0">
                <a:solidFill>
                  <a:srgbClr val="FF0000"/>
                </a:solidFill>
                <a:latin typeface="Comic Sans MS" panose="030F0702030302020204" pitchFamily="66" charset="0"/>
              </a:rPr>
              <a:t>om 08.00 uur</a:t>
            </a:r>
            <a:r>
              <a:rPr lang="nl-NL" sz="2800" dirty="0">
                <a:solidFill>
                  <a:schemeClr val="tx2"/>
                </a:solidFill>
                <a:latin typeface="Comic Sans MS" panose="030F0702030302020204" pitchFamily="66" charset="0"/>
              </a:rPr>
              <a:t>. Dat is niets nieuws maar wel belangrijk.</a:t>
            </a:r>
          </a:p>
        </p:txBody>
      </p:sp>
      <p:pic>
        <p:nvPicPr>
          <p:cNvPr id="10" name="Afbeelding 9" descr="Afbeelding met tekst, schets, tekening, Drukkunst&#10;&#10;Door AI gegenereerde inhoud is mogelijk onjuist.">
            <a:extLst>
              <a:ext uri="{FF2B5EF4-FFF2-40B4-BE49-F238E27FC236}">
                <a16:creationId xmlns:a16="http://schemas.microsoft.com/office/drawing/2014/main" id="{031933C3-076F-2AEF-D898-165073EA6B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85821" y="2317666"/>
            <a:ext cx="1905000" cy="2965450"/>
          </a:xfrm>
          <a:prstGeom prst="ellipse">
            <a:avLst/>
          </a:prstGeom>
          <a:ln>
            <a:noFill/>
          </a:ln>
          <a:effectLst>
            <a:softEdge rad="112500"/>
          </a:effectLst>
        </p:spPr>
      </p:pic>
      <p:sp>
        <p:nvSpPr>
          <p:cNvPr id="11" name="Tekstvak 10">
            <a:extLst>
              <a:ext uri="{FF2B5EF4-FFF2-40B4-BE49-F238E27FC236}">
                <a16:creationId xmlns:a16="http://schemas.microsoft.com/office/drawing/2014/main" id="{42F41FD3-AD10-4C3E-1B12-00FC58830730}"/>
              </a:ext>
            </a:extLst>
          </p:cNvPr>
          <p:cNvSpPr txBox="1"/>
          <p:nvPr/>
        </p:nvSpPr>
        <p:spPr>
          <a:xfrm>
            <a:off x="421465" y="3899287"/>
            <a:ext cx="4960302" cy="1938992"/>
          </a:xfrm>
          <a:prstGeom prst="rect">
            <a:avLst/>
          </a:prstGeom>
          <a:noFill/>
        </p:spPr>
        <p:txBody>
          <a:bodyPr wrap="square" rtlCol="0">
            <a:spAutoFit/>
          </a:bodyPr>
          <a:lstStyle/>
          <a:p>
            <a:r>
              <a:rPr lang="nl-NL" sz="2400" dirty="0">
                <a:solidFill>
                  <a:schemeClr val="tx2"/>
                </a:solidFill>
                <a:latin typeface="Comic Sans MS" panose="030F0702030302020204" pitchFamily="66" charset="0"/>
              </a:rPr>
              <a:t>Vanuit de </a:t>
            </a:r>
            <a:r>
              <a:rPr lang="nl-NL" sz="2400" dirty="0" err="1">
                <a:solidFill>
                  <a:schemeClr val="tx2"/>
                </a:solidFill>
                <a:latin typeface="Comic Sans MS" panose="030F0702030302020204" pitchFamily="66" charset="0"/>
              </a:rPr>
              <a:t>Francicusparochie</a:t>
            </a:r>
            <a:r>
              <a:rPr lang="nl-NL" sz="2400" dirty="0">
                <a:solidFill>
                  <a:schemeClr val="tx2"/>
                </a:solidFill>
                <a:latin typeface="Comic Sans MS" panose="030F0702030302020204" pitchFamily="66" charset="0"/>
              </a:rPr>
              <a:t> zijn jarenlang bedevaartstochten georganiseerd. </a:t>
            </a:r>
          </a:p>
          <a:p>
            <a:r>
              <a:rPr lang="nl-NL" sz="2400" dirty="0">
                <a:solidFill>
                  <a:schemeClr val="tx2"/>
                </a:solidFill>
                <a:latin typeface="Comic Sans MS" panose="030F0702030302020204" pitchFamily="66" charset="0"/>
              </a:rPr>
              <a:t>Vanuit dit perspectief een bezoekje dus zeker waardig.</a:t>
            </a:r>
          </a:p>
        </p:txBody>
      </p:sp>
      <p:sp>
        <p:nvSpPr>
          <p:cNvPr id="12" name="Tekstvak 11">
            <a:extLst>
              <a:ext uri="{FF2B5EF4-FFF2-40B4-BE49-F238E27FC236}">
                <a16:creationId xmlns:a16="http://schemas.microsoft.com/office/drawing/2014/main" id="{BD8E5EAB-69BA-9C8C-010A-538A987C9773}"/>
              </a:ext>
            </a:extLst>
          </p:cNvPr>
          <p:cNvSpPr txBox="1"/>
          <p:nvPr/>
        </p:nvSpPr>
        <p:spPr>
          <a:xfrm>
            <a:off x="5657088" y="5191948"/>
            <a:ext cx="4123946" cy="1292662"/>
          </a:xfrm>
          <a:prstGeom prst="rect">
            <a:avLst/>
          </a:prstGeom>
          <a:noFill/>
        </p:spPr>
        <p:txBody>
          <a:bodyPr wrap="square" rtlCol="0">
            <a:spAutoFit/>
          </a:bodyPr>
          <a:lstStyle/>
          <a:p>
            <a:r>
              <a:rPr lang="nl-NL" sz="2600" dirty="0">
                <a:solidFill>
                  <a:schemeClr val="tx2"/>
                </a:solidFill>
                <a:latin typeface="Comic Sans MS" panose="030F0702030302020204" pitchFamily="66" charset="0"/>
              </a:rPr>
              <a:t>Het wonderbaarlijke </a:t>
            </a:r>
            <a:r>
              <a:rPr lang="nl-NL" sz="2400" dirty="0">
                <a:solidFill>
                  <a:schemeClr val="tx2"/>
                </a:solidFill>
                <a:latin typeface="Comic Sans MS" panose="030F0702030302020204" pitchFamily="66" charset="0"/>
              </a:rPr>
              <a:t>Mariabeeld</a:t>
            </a:r>
            <a:r>
              <a:rPr lang="nl-NL" sz="2600" dirty="0">
                <a:solidFill>
                  <a:schemeClr val="tx2"/>
                </a:solidFill>
                <a:latin typeface="Comic Sans MS" panose="030F0702030302020204" pitchFamily="66" charset="0"/>
              </a:rPr>
              <a:t> "Troosteres </a:t>
            </a:r>
          </a:p>
          <a:p>
            <a:r>
              <a:rPr lang="nl-NL" sz="2600" dirty="0">
                <a:solidFill>
                  <a:schemeClr val="tx2"/>
                </a:solidFill>
                <a:latin typeface="Comic Sans MS" panose="030F0702030302020204" pitchFamily="66" charset="0"/>
              </a:rPr>
              <a:t>der Bedroefden".</a:t>
            </a:r>
          </a:p>
        </p:txBody>
      </p:sp>
      <p:sp>
        <p:nvSpPr>
          <p:cNvPr id="13" name="Tekstvak 12">
            <a:extLst>
              <a:ext uri="{FF2B5EF4-FFF2-40B4-BE49-F238E27FC236}">
                <a16:creationId xmlns:a16="http://schemas.microsoft.com/office/drawing/2014/main" id="{9D2389EB-D7ED-A1EB-D37C-194CBDC1F804}"/>
              </a:ext>
            </a:extLst>
          </p:cNvPr>
          <p:cNvSpPr txBox="1"/>
          <p:nvPr/>
        </p:nvSpPr>
        <p:spPr>
          <a:xfrm>
            <a:off x="9141034" y="4502386"/>
            <a:ext cx="2854052" cy="892552"/>
          </a:xfrm>
          <a:prstGeom prst="rect">
            <a:avLst/>
          </a:prstGeom>
          <a:noFill/>
        </p:spPr>
        <p:txBody>
          <a:bodyPr wrap="square" rtlCol="0">
            <a:spAutoFit/>
          </a:bodyPr>
          <a:lstStyle/>
          <a:p>
            <a:r>
              <a:rPr lang="nl-NL" sz="2600" dirty="0">
                <a:solidFill>
                  <a:schemeClr val="tx2"/>
                </a:solidFill>
                <a:latin typeface="Comic Sans MS" panose="030F0702030302020204" pitchFamily="66" charset="0"/>
              </a:rPr>
              <a:t>De Genadekapel en </a:t>
            </a:r>
            <a:r>
              <a:rPr lang="nl-NL" sz="2400" dirty="0">
                <a:solidFill>
                  <a:schemeClr val="tx2"/>
                </a:solidFill>
                <a:latin typeface="Comic Sans MS" panose="030F0702030302020204" pitchFamily="66" charset="0"/>
              </a:rPr>
              <a:t>Mariabasiliek</a:t>
            </a:r>
          </a:p>
        </p:txBody>
      </p:sp>
      <p:sp>
        <p:nvSpPr>
          <p:cNvPr id="14" name="Tekstvak 13">
            <a:extLst>
              <a:ext uri="{FF2B5EF4-FFF2-40B4-BE49-F238E27FC236}">
                <a16:creationId xmlns:a16="http://schemas.microsoft.com/office/drawing/2014/main" id="{D7E454F3-8C14-13FE-B209-A219309B8174}"/>
              </a:ext>
            </a:extLst>
          </p:cNvPr>
          <p:cNvSpPr txBox="1"/>
          <p:nvPr/>
        </p:nvSpPr>
        <p:spPr>
          <a:xfrm>
            <a:off x="386129" y="201773"/>
            <a:ext cx="1600201" cy="707886"/>
          </a:xfrm>
          <a:prstGeom prst="rect">
            <a:avLst/>
          </a:prstGeom>
          <a:noFill/>
        </p:spPr>
        <p:txBody>
          <a:bodyPr wrap="square" rtlCol="0">
            <a:spAutoFit/>
          </a:bodyPr>
          <a:lstStyle/>
          <a:p>
            <a:r>
              <a:rPr lang="nl-NL" sz="4000" dirty="0">
                <a:latin typeface="Script MT Bold" panose="03040602040607080904" pitchFamily="66" charset="0"/>
              </a:rPr>
              <a:t>Dag 1</a:t>
            </a:r>
          </a:p>
        </p:txBody>
      </p:sp>
    </p:spTree>
    <p:extLst>
      <p:ext uri="{BB962C8B-B14F-4D97-AF65-F5344CB8AC3E}">
        <p14:creationId xmlns:p14="http://schemas.microsoft.com/office/powerpoint/2010/main" val="1064609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57" name="Rectangle 2056">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59" name="Rectangle 2058">
            <a:extLst>
              <a:ext uri="{FF2B5EF4-FFF2-40B4-BE49-F238E27FC236}">
                <a16:creationId xmlns:a16="http://schemas.microsoft.com/office/drawing/2014/main" id="{16E12301-1C96-4D15-9838-D5B894B22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ruinkoolmijn - Wikipedia">
            <a:extLst>
              <a:ext uri="{FF2B5EF4-FFF2-40B4-BE49-F238E27FC236}">
                <a16:creationId xmlns:a16="http://schemas.microsoft.com/office/drawing/2014/main" id="{A689E1D2-80E4-8514-02C7-34AFD3724754}"/>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l="23738" r="23820"/>
          <a:stretch>
            <a:fillRect/>
          </a:stretch>
        </p:blipFill>
        <p:spPr bwMode="auto">
          <a:xfrm>
            <a:off x="18825" y="15178"/>
            <a:ext cx="12188932" cy="68566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061" name="Top Left">
            <a:extLst>
              <a:ext uri="{FF2B5EF4-FFF2-40B4-BE49-F238E27FC236}">
                <a16:creationId xmlns:a16="http://schemas.microsoft.com/office/drawing/2014/main" id="{D7A5FD75-4B35-4162-9304-5694912558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062" name="Freeform: Shape 2061">
              <a:extLst>
                <a:ext uri="{FF2B5EF4-FFF2-40B4-BE49-F238E27FC236}">
                  <a16:creationId xmlns:a16="http://schemas.microsoft.com/office/drawing/2014/main" id="{A5107DF9-40C8-458E-82E1-523137E7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35000"/>
                </a:schemeClr>
              </a:solidFill>
              <a:prstDash val="lgDash"/>
              <a:round/>
            </a:ln>
          </p:spPr>
          <p:txBody>
            <a:bodyPr rtlCol="0" anchor="ctr"/>
            <a:lstStyle/>
            <a:p>
              <a:endParaRPr lang="en-US"/>
            </a:p>
          </p:txBody>
        </p:sp>
        <p:sp>
          <p:nvSpPr>
            <p:cNvPr id="2063" name="Freeform: Shape 2062">
              <a:extLst>
                <a:ext uri="{FF2B5EF4-FFF2-40B4-BE49-F238E27FC236}">
                  <a16:creationId xmlns:a16="http://schemas.microsoft.com/office/drawing/2014/main" id="{5BD83295-4F37-4B80-AF77-1798FB80C5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35000"/>
                </a:schemeClr>
              </a:solidFill>
              <a:prstDash val="lgDash"/>
              <a:round/>
            </a:ln>
          </p:spPr>
          <p:txBody>
            <a:bodyPr rtlCol="0" anchor="ctr"/>
            <a:lstStyle/>
            <a:p>
              <a:endParaRPr lang="en-US"/>
            </a:p>
          </p:txBody>
        </p:sp>
        <p:sp>
          <p:nvSpPr>
            <p:cNvPr id="2064" name="Freeform: Shape 2063">
              <a:extLst>
                <a:ext uri="{FF2B5EF4-FFF2-40B4-BE49-F238E27FC236}">
                  <a16:creationId xmlns:a16="http://schemas.microsoft.com/office/drawing/2014/main" id="{65888C74-4F56-4347-8944-E676A3C89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35000"/>
                </a:schemeClr>
              </a:solidFill>
              <a:prstDash val="lgDash"/>
              <a:round/>
            </a:ln>
          </p:spPr>
          <p:txBody>
            <a:bodyPr rtlCol="0" anchor="ctr"/>
            <a:lstStyle/>
            <a:p>
              <a:endParaRPr lang="en-US"/>
            </a:p>
          </p:txBody>
        </p:sp>
        <p:sp>
          <p:nvSpPr>
            <p:cNvPr id="2065" name="Freeform: Shape 2064">
              <a:extLst>
                <a:ext uri="{FF2B5EF4-FFF2-40B4-BE49-F238E27FC236}">
                  <a16:creationId xmlns:a16="http://schemas.microsoft.com/office/drawing/2014/main" id="{A69429CD-28C1-4DC7-84AD-4421A0AC8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35000"/>
                </a:schemeClr>
              </a:solidFill>
              <a:prstDash val="lgDash"/>
              <a:round/>
            </a:ln>
          </p:spPr>
          <p:txBody>
            <a:bodyPr rtlCol="0" anchor="ctr"/>
            <a:lstStyle/>
            <a:p>
              <a:endParaRPr lang="en-US"/>
            </a:p>
          </p:txBody>
        </p:sp>
        <p:sp>
          <p:nvSpPr>
            <p:cNvPr id="2066" name="Freeform: Shape 2065">
              <a:extLst>
                <a:ext uri="{FF2B5EF4-FFF2-40B4-BE49-F238E27FC236}">
                  <a16:creationId xmlns:a16="http://schemas.microsoft.com/office/drawing/2014/main" id="{762D63CF-41E9-4561-A945-E199ABE75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35000"/>
                </a:schemeClr>
              </a:solidFill>
              <a:prstDash val="lgDash"/>
              <a:round/>
            </a:ln>
          </p:spPr>
          <p:txBody>
            <a:bodyPr rtlCol="0" anchor="ctr"/>
            <a:lstStyle/>
            <a:p>
              <a:endParaRPr lang="en-US"/>
            </a:p>
          </p:txBody>
        </p:sp>
        <p:sp>
          <p:nvSpPr>
            <p:cNvPr id="2067" name="Freeform: Shape 2066">
              <a:extLst>
                <a:ext uri="{FF2B5EF4-FFF2-40B4-BE49-F238E27FC236}">
                  <a16:creationId xmlns:a16="http://schemas.microsoft.com/office/drawing/2014/main" id="{0C95C339-F16B-492F-903D-A6855F56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35000"/>
                </a:schemeClr>
              </a:solidFill>
              <a:prstDash val="lgDash"/>
              <a:round/>
            </a:ln>
          </p:spPr>
          <p:txBody>
            <a:bodyPr rtlCol="0" anchor="ctr"/>
            <a:lstStyle/>
            <a:p>
              <a:endParaRPr lang="en-US"/>
            </a:p>
          </p:txBody>
        </p:sp>
        <p:sp>
          <p:nvSpPr>
            <p:cNvPr id="2068" name="Freeform: Shape 2067">
              <a:extLst>
                <a:ext uri="{FF2B5EF4-FFF2-40B4-BE49-F238E27FC236}">
                  <a16:creationId xmlns:a16="http://schemas.microsoft.com/office/drawing/2014/main" id="{E85BC65A-0C9A-45A6-B18B-5E020CE9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35000"/>
                </a:schemeClr>
              </a:solidFill>
              <a:prstDash val="lgDash"/>
              <a:round/>
            </a:ln>
          </p:spPr>
          <p:txBody>
            <a:bodyPr rtlCol="0" anchor="ctr"/>
            <a:lstStyle/>
            <a:p>
              <a:endParaRPr lang="en-US" dirty="0"/>
            </a:p>
          </p:txBody>
        </p:sp>
      </p:grpSp>
      <p:sp>
        <p:nvSpPr>
          <p:cNvPr id="4" name="Tekstvak 3">
            <a:extLst>
              <a:ext uri="{FF2B5EF4-FFF2-40B4-BE49-F238E27FC236}">
                <a16:creationId xmlns:a16="http://schemas.microsoft.com/office/drawing/2014/main" id="{5CED8426-E6C3-78BC-CC9D-DE648DE8343B}"/>
              </a:ext>
            </a:extLst>
          </p:cNvPr>
          <p:cNvSpPr txBox="1"/>
          <p:nvPr/>
        </p:nvSpPr>
        <p:spPr>
          <a:xfrm>
            <a:off x="6612872" y="5026613"/>
            <a:ext cx="5226459" cy="1333298"/>
          </a:xfrm>
          <a:prstGeom prst="rect">
            <a:avLst/>
          </a:prstGeom>
        </p:spPr>
        <p:txBody>
          <a:bodyPr vert="horz" lIns="91440" tIns="45720" rIns="91440" bIns="45720" rtlCol="0" anchor="ctr">
            <a:normAutofit fontScale="92500" lnSpcReduction="10000"/>
          </a:bodyPr>
          <a:lstStyle/>
          <a:p>
            <a:pPr>
              <a:spcBef>
                <a:spcPct val="0"/>
              </a:spcBef>
              <a:spcAft>
                <a:spcPts val="600"/>
              </a:spcAft>
            </a:pPr>
            <a:r>
              <a:rPr lang="en-US" sz="2400" kern="1200" dirty="0">
                <a:solidFill>
                  <a:srgbClr val="FFFFFF"/>
                </a:solidFill>
                <a:latin typeface="+mj-lt"/>
                <a:ea typeface="+mj-ea"/>
                <a:cs typeface="+mj-cs"/>
              </a:rPr>
              <a:t>Het</a:t>
            </a:r>
            <a:r>
              <a:rPr lang="en-US" sz="4400" kern="1200" dirty="0">
                <a:solidFill>
                  <a:srgbClr val="FFFFFF"/>
                </a:solidFill>
                <a:latin typeface="+mj-lt"/>
                <a:ea typeface="+mj-ea"/>
                <a:cs typeface="+mj-cs"/>
              </a:rPr>
              <a:t> </a:t>
            </a:r>
            <a:r>
              <a:rPr lang="en-US" sz="2400" kern="1200" dirty="0">
                <a:solidFill>
                  <a:srgbClr val="FFFFFF"/>
                </a:solidFill>
                <a:latin typeface="+mj-lt"/>
                <a:ea typeface="+mj-ea"/>
                <a:cs typeface="+mj-cs"/>
              </a:rPr>
              <a:t>is een al </a:t>
            </a:r>
            <a:r>
              <a:rPr lang="en-US" sz="2400" kern="1200" dirty="0" err="1">
                <a:solidFill>
                  <a:srgbClr val="FFFFFF"/>
                </a:solidFill>
                <a:latin typeface="+mj-lt"/>
                <a:ea typeface="+mj-ea"/>
                <a:cs typeface="+mj-cs"/>
              </a:rPr>
              <a:t>langer</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gekoesterde</a:t>
            </a:r>
            <a:r>
              <a:rPr lang="en-US" sz="2400" kern="1200" dirty="0">
                <a:solidFill>
                  <a:srgbClr val="FFFFFF"/>
                </a:solidFill>
                <a:latin typeface="+mj-lt"/>
                <a:ea typeface="+mj-ea"/>
                <a:cs typeface="+mj-cs"/>
              </a:rPr>
              <a:t> wens om </a:t>
            </a:r>
            <a:r>
              <a:rPr lang="en-US" sz="2400" kern="1200" dirty="0" err="1">
                <a:solidFill>
                  <a:srgbClr val="FFFFFF"/>
                </a:solidFill>
                <a:latin typeface="+mj-lt"/>
                <a:ea typeface="+mj-ea"/>
                <a:cs typeface="+mj-cs"/>
              </a:rPr>
              <a:t>dit</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technisch</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imposante</a:t>
            </a:r>
            <a:r>
              <a:rPr lang="en-US" sz="2400" kern="1200" dirty="0">
                <a:solidFill>
                  <a:srgbClr val="FFFFFF"/>
                </a:solidFill>
                <a:latin typeface="+mj-lt"/>
                <a:ea typeface="+mj-ea"/>
                <a:cs typeface="+mj-cs"/>
              </a:rPr>
              <a:t> object </a:t>
            </a:r>
            <a:r>
              <a:rPr lang="en-US" sz="2400" kern="1200" dirty="0" err="1">
                <a:solidFill>
                  <a:srgbClr val="FFFFFF"/>
                </a:solidFill>
                <a:latin typeface="+mj-lt"/>
                <a:ea typeface="+mj-ea"/>
                <a:cs typeface="+mj-cs"/>
              </a:rPr>
              <a:t>eens</a:t>
            </a:r>
            <a:r>
              <a:rPr lang="en-US" sz="2400" kern="1200" dirty="0">
                <a:solidFill>
                  <a:srgbClr val="FFFFFF"/>
                </a:solidFill>
                <a:latin typeface="+mj-lt"/>
                <a:ea typeface="+mj-ea"/>
                <a:cs typeface="+mj-cs"/>
              </a:rPr>
              <a:t> in </a:t>
            </a:r>
            <a:r>
              <a:rPr lang="en-US" sz="2400" kern="1200" dirty="0" err="1">
                <a:solidFill>
                  <a:srgbClr val="FFFFFF"/>
                </a:solidFill>
                <a:latin typeface="+mj-lt"/>
                <a:ea typeface="+mj-ea"/>
                <a:cs typeface="+mj-cs"/>
              </a:rPr>
              <a:t>zijn</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volle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omvang</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te</a:t>
            </a:r>
            <a:r>
              <a:rPr lang="en-US" sz="2400" kern="1200" dirty="0">
                <a:solidFill>
                  <a:srgbClr val="FFFFFF"/>
                </a:solidFill>
                <a:latin typeface="+mj-lt"/>
                <a:ea typeface="+mj-ea"/>
                <a:cs typeface="+mj-cs"/>
              </a:rPr>
              <a:t> </a:t>
            </a:r>
            <a:r>
              <a:rPr lang="en-US" sz="2400" kern="1200" dirty="0" err="1">
                <a:solidFill>
                  <a:srgbClr val="FFFFFF"/>
                </a:solidFill>
                <a:latin typeface="+mj-lt"/>
                <a:ea typeface="+mj-ea"/>
                <a:cs typeface="+mj-cs"/>
              </a:rPr>
              <a:t>beleven</a:t>
            </a:r>
            <a:r>
              <a:rPr lang="en-US" sz="2400" kern="1200" dirty="0">
                <a:solidFill>
                  <a:srgbClr val="FFFFFF"/>
                </a:solidFill>
                <a:latin typeface="+mj-lt"/>
                <a:ea typeface="+mj-ea"/>
                <a:cs typeface="+mj-cs"/>
              </a:rPr>
              <a:t>.</a:t>
            </a:r>
          </a:p>
        </p:txBody>
      </p:sp>
      <p:grpSp>
        <p:nvGrpSpPr>
          <p:cNvPr id="2070" name="Bottom Right">
            <a:extLst>
              <a:ext uri="{FF2B5EF4-FFF2-40B4-BE49-F238E27FC236}">
                <a16:creationId xmlns:a16="http://schemas.microsoft.com/office/drawing/2014/main" id="{34676384-D846-461C-B8F3-BDB849B4A4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071" name="Graphic 157">
              <a:extLst>
                <a:ext uri="{FF2B5EF4-FFF2-40B4-BE49-F238E27FC236}">
                  <a16:creationId xmlns:a16="http://schemas.microsoft.com/office/drawing/2014/main" id="{50480E57-05E0-42B6-8693-191B4E9CF5F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073" name="Freeform: Shape 2072">
                <a:extLst>
                  <a:ext uri="{FF2B5EF4-FFF2-40B4-BE49-F238E27FC236}">
                    <a16:creationId xmlns:a16="http://schemas.microsoft.com/office/drawing/2014/main" id="{1C989BD5-54F6-4747-83F1-81FCAEDAD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074" name="Freeform: Shape 2073">
                <a:extLst>
                  <a:ext uri="{FF2B5EF4-FFF2-40B4-BE49-F238E27FC236}">
                    <a16:creationId xmlns:a16="http://schemas.microsoft.com/office/drawing/2014/main" id="{6D7EE029-E135-4899-AC49-78D6946CDA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075" name="Freeform: Shape 2074">
                <a:extLst>
                  <a:ext uri="{FF2B5EF4-FFF2-40B4-BE49-F238E27FC236}">
                    <a16:creationId xmlns:a16="http://schemas.microsoft.com/office/drawing/2014/main" id="{4C9494D7-A3EA-4A41-8910-6B6FE95E5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2076" name="Freeform: Shape 2075">
                <a:extLst>
                  <a:ext uri="{FF2B5EF4-FFF2-40B4-BE49-F238E27FC236}">
                    <a16:creationId xmlns:a16="http://schemas.microsoft.com/office/drawing/2014/main" id="{89E7F2B7-DEB2-4B2A-99F9-10622D09E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2077" name="Freeform: Shape 2076">
                <a:extLst>
                  <a:ext uri="{FF2B5EF4-FFF2-40B4-BE49-F238E27FC236}">
                    <a16:creationId xmlns:a16="http://schemas.microsoft.com/office/drawing/2014/main" id="{9DACD4DB-BAF5-43DD-8CC8-4200A16D6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2078" name="Freeform: Shape 2077">
                <a:extLst>
                  <a:ext uri="{FF2B5EF4-FFF2-40B4-BE49-F238E27FC236}">
                    <a16:creationId xmlns:a16="http://schemas.microsoft.com/office/drawing/2014/main" id="{6532D7D7-91B4-4F7C-B38E-5BBD5F3B4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2079" name="Freeform: Shape 2078">
                <a:extLst>
                  <a:ext uri="{FF2B5EF4-FFF2-40B4-BE49-F238E27FC236}">
                    <a16:creationId xmlns:a16="http://schemas.microsoft.com/office/drawing/2014/main" id="{2B7428A0-A810-46D6-9CC7-2475B2DF6E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072" name="Freeform: Shape 2071">
              <a:extLst>
                <a:ext uri="{FF2B5EF4-FFF2-40B4-BE49-F238E27FC236}">
                  <a16:creationId xmlns:a16="http://schemas.microsoft.com/office/drawing/2014/main" id="{9C4A0E07-B9C5-49FB-B94A-B28D740C74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ijdelijke aanduiding voor inhoud 2">
            <a:extLst>
              <a:ext uri="{FF2B5EF4-FFF2-40B4-BE49-F238E27FC236}">
                <a16:creationId xmlns:a16="http://schemas.microsoft.com/office/drawing/2014/main" id="{39F78F76-B5F3-9E12-3B4C-4761DDFA21E8}"/>
              </a:ext>
            </a:extLst>
          </p:cNvPr>
          <p:cNvSpPr>
            <a:spLocks noGrp="1"/>
          </p:cNvSpPr>
          <p:nvPr>
            <p:ph idx="1"/>
          </p:nvPr>
        </p:nvSpPr>
        <p:spPr>
          <a:xfrm>
            <a:off x="1000186" y="324713"/>
            <a:ext cx="10258878" cy="2025904"/>
          </a:xfrm>
        </p:spPr>
        <p:txBody>
          <a:bodyPr vert="horz" lIns="91440" tIns="45720" rIns="91440" bIns="45720" rtlCol="0" anchor="ctr">
            <a:noAutofit/>
          </a:bodyPr>
          <a:lstStyle/>
          <a:p>
            <a:r>
              <a:rPr lang="en-US" sz="2400" dirty="0">
                <a:solidFill>
                  <a:srgbClr val="FFFFFF"/>
                </a:solidFill>
              </a:rPr>
              <a:t>We </a:t>
            </a:r>
            <a:r>
              <a:rPr lang="en-US" sz="2400" dirty="0" err="1">
                <a:solidFill>
                  <a:srgbClr val="FFFFFF"/>
                </a:solidFill>
              </a:rPr>
              <a:t>vervolgen</a:t>
            </a:r>
            <a:r>
              <a:rPr lang="en-US" sz="2400" dirty="0">
                <a:solidFill>
                  <a:srgbClr val="FFFFFF"/>
                </a:solidFill>
              </a:rPr>
              <a:t> </a:t>
            </a:r>
            <a:r>
              <a:rPr lang="en-US" sz="2400" dirty="0" err="1">
                <a:solidFill>
                  <a:srgbClr val="FFFFFF"/>
                </a:solidFill>
              </a:rPr>
              <a:t>na</a:t>
            </a:r>
            <a:r>
              <a:rPr lang="en-US" sz="2400" dirty="0">
                <a:solidFill>
                  <a:srgbClr val="FFFFFF"/>
                </a:solidFill>
              </a:rPr>
              <a:t> de lunch (of </a:t>
            </a:r>
            <a:r>
              <a:rPr lang="en-US" sz="2400" dirty="0" err="1">
                <a:solidFill>
                  <a:srgbClr val="FFFFFF"/>
                </a:solidFill>
              </a:rPr>
              <a:t>tijdens</a:t>
            </a:r>
            <a:r>
              <a:rPr lang="en-US" sz="2400" dirty="0">
                <a:solidFill>
                  <a:srgbClr val="FFFFFF"/>
                </a:solidFill>
              </a:rPr>
              <a:t> de lunch) </a:t>
            </a:r>
            <a:r>
              <a:rPr lang="en-US" sz="2400" dirty="0" err="1">
                <a:solidFill>
                  <a:srgbClr val="FFFFFF"/>
                </a:solidFill>
              </a:rPr>
              <a:t>onze</a:t>
            </a:r>
            <a:r>
              <a:rPr lang="en-US" sz="2400" dirty="0">
                <a:solidFill>
                  <a:srgbClr val="FFFFFF"/>
                </a:solidFill>
              </a:rPr>
              <a:t> </a:t>
            </a:r>
            <a:r>
              <a:rPr lang="en-US" sz="2400" dirty="0" err="1">
                <a:solidFill>
                  <a:srgbClr val="FFFFFF"/>
                </a:solidFill>
              </a:rPr>
              <a:t>weg</a:t>
            </a:r>
            <a:r>
              <a:rPr lang="en-US" sz="2400" dirty="0">
                <a:solidFill>
                  <a:srgbClr val="FFFFFF"/>
                </a:solidFill>
              </a:rPr>
              <a:t> en </a:t>
            </a:r>
            <a:r>
              <a:rPr lang="en-US" sz="2400" dirty="0" err="1">
                <a:solidFill>
                  <a:srgbClr val="FFFFFF"/>
                </a:solidFill>
              </a:rPr>
              <a:t>bezoeken</a:t>
            </a:r>
            <a:r>
              <a:rPr lang="en-US" sz="2400" dirty="0">
                <a:solidFill>
                  <a:srgbClr val="FFFFFF"/>
                </a:solidFill>
              </a:rPr>
              <a:t> de </a:t>
            </a:r>
            <a:r>
              <a:rPr lang="en-US" sz="2400" dirty="0" err="1">
                <a:solidFill>
                  <a:srgbClr val="FFFFFF"/>
                </a:solidFill>
              </a:rPr>
              <a:t>locatie</a:t>
            </a:r>
            <a:r>
              <a:rPr lang="en-US" sz="2400" dirty="0">
                <a:solidFill>
                  <a:srgbClr val="FFFFFF"/>
                </a:solidFill>
              </a:rPr>
              <a:t> van </a:t>
            </a:r>
            <a:r>
              <a:rPr lang="en-US" sz="2400" dirty="0" err="1">
                <a:solidFill>
                  <a:srgbClr val="FFFFFF"/>
                </a:solidFill>
              </a:rPr>
              <a:t>één</a:t>
            </a:r>
            <a:r>
              <a:rPr lang="en-US" sz="2400" dirty="0">
                <a:solidFill>
                  <a:srgbClr val="FFFFFF"/>
                </a:solidFill>
              </a:rPr>
              <a:t> van de </a:t>
            </a:r>
            <a:r>
              <a:rPr lang="en-US" sz="2400" dirty="0" err="1">
                <a:solidFill>
                  <a:srgbClr val="FFFFFF"/>
                </a:solidFill>
              </a:rPr>
              <a:t>grootse</a:t>
            </a:r>
            <a:r>
              <a:rPr lang="en-US" sz="2400" dirty="0">
                <a:solidFill>
                  <a:srgbClr val="FFFFFF"/>
                </a:solidFill>
              </a:rPr>
              <a:t> </a:t>
            </a:r>
            <a:r>
              <a:rPr lang="en-US" sz="2400" dirty="0" err="1">
                <a:solidFill>
                  <a:srgbClr val="FFFFFF"/>
                </a:solidFill>
              </a:rPr>
              <a:t>bruinkoolgroeve</a:t>
            </a:r>
            <a:r>
              <a:rPr lang="en-US" sz="2400" dirty="0">
                <a:solidFill>
                  <a:srgbClr val="FFFFFF"/>
                </a:solidFill>
              </a:rPr>
              <a:t> in </a:t>
            </a:r>
            <a:r>
              <a:rPr lang="en-US" sz="2400" dirty="0" err="1">
                <a:solidFill>
                  <a:srgbClr val="FFFFFF"/>
                </a:solidFill>
              </a:rPr>
              <a:t>dit</a:t>
            </a:r>
            <a:r>
              <a:rPr lang="en-US" sz="2400" dirty="0">
                <a:solidFill>
                  <a:srgbClr val="FFFFFF"/>
                </a:solidFill>
              </a:rPr>
              <a:t> </a:t>
            </a:r>
            <a:r>
              <a:rPr lang="en-US" sz="2400" dirty="0" err="1">
                <a:solidFill>
                  <a:srgbClr val="FFFFFF"/>
                </a:solidFill>
              </a:rPr>
              <a:t>gebied</a:t>
            </a:r>
            <a:r>
              <a:rPr lang="en-US" sz="2400" dirty="0">
                <a:solidFill>
                  <a:srgbClr val="FFFFFF"/>
                </a:solidFill>
              </a:rPr>
              <a:t>. </a:t>
            </a:r>
            <a:br>
              <a:rPr lang="en-US" sz="2400" dirty="0">
                <a:solidFill>
                  <a:srgbClr val="FFFFFF"/>
                </a:solidFill>
              </a:rPr>
            </a:br>
            <a:r>
              <a:rPr lang="en-US" sz="2400" dirty="0">
                <a:solidFill>
                  <a:srgbClr val="FFFFFF"/>
                </a:solidFill>
              </a:rPr>
              <a:t>De </a:t>
            </a:r>
            <a:r>
              <a:rPr lang="en-US" sz="2400" dirty="0" err="1">
                <a:solidFill>
                  <a:srgbClr val="FFFFFF"/>
                </a:solidFill>
              </a:rPr>
              <a:t>Garzweilergroeve</a:t>
            </a:r>
            <a:r>
              <a:rPr lang="en-US" sz="2400" dirty="0">
                <a:solidFill>
                  <a:srgbClr val="FFFFFF"/>
                </a:solidFill>
              </a:rPr>
              <a:t> </a:t>
            </a:r>
            <a:r>
              <a:rPr lang="en-US" sz="2400" dirty="0" err="1">
                <a:solidFill>
                  <a:srgbClr val="FFFFFF"/>
                </a:solidFill>
              </a:rPr>
              <a:t>vernoemd</a:t>
            </a:r>
            <a:r>
              <a:rPr lang="en-US" sz="2400" dirty="0">
                <a:solidFill>
                  <a:srgbClr val="FFFFFF"/>
                </a:solidFill>
              </a:rPr>
              <a:t> naar het </a:t>
            </a:r>
            <a:r>
              <a:rPr lang="en-US" sz="2400" dirty="0" err="1">
                <a:solidFill>
                  <a:srgbClr val="FFFFFF"/>
                </a:solidFill>
              </a:rPr>
              <a:t>stadje</a:t>
            </a:r>
            <a:r>
              <a:rPr lang="en-US" sz="2400" dirty="0">
                <a:solidFill>
                  <a:srgbClr val="FFFFFF"/>
                </a:solidFill>
              </a:rPr>
              <a:t> </a:t>
            </a:r>
            <a:r>
              <a:rPr lang="en-US" sz="2400" dirty="0" err="1">
                <a:solidFill>
                  <a:srgbClr val="FFFFFF"/>
                </a:solidFill>
              </a:rPr>
              <a:t>Garzweiler</a:t>
            </a:r>
            <a:r>
              <a:rPr lang="en-US" sz="2400" dirty="0">
                <a:solidFill>
                  <a:srgbClr val="FFFFFF"/>
                </a:solidFill>
              </a:rPr>
              <a:t> </a:t>
            </a:r>
            <a:r>
              <a:rPr lang="en-US" sz="2400" dirty="0" err="1">
                <a:solidFill>
                  <a:srgbClr val="FFFFFF"/>
                </a:solidFill>
              </a:rPr>
              <a:t>dat</a:t>
            </a:r>
            <a:r>
              <a:rPr lang="en-US" sz="2400" dirty="0">
                <a:solidFill>
                  <a:srgbClr val="FFFFFF"/>
                </a:solidFill>
              </a:rPr>
              <a:t> </a:t>
            </a:r>
            <a:r>
              <a:rPr lang="en-US" sz="2400" dirty="0" err="1">
                <a:solidFill>
                  <a:srgbClr val="FFFFFF"/>
                </a:solidFill>
              </a:rPr>
              <a:t>plaats</a:t>
            </a:r>
            <a:r>
              <a:rPr lang="en-US" sz="2400" dirty="0">
                <a:solidFill>
                  <a:srgbClr val="FFFFFF"/>
                </a:solidFill>
              </a:rPr>
              <a:t> </a:t>
            </a:r>
            <a:r>
              <a:rPr lang="en-US" sz="2400" dirty="0" err="1">
                <a:solidFill>
                  <a:srgbClr val="FFFFFF"/>
                </a:solidFill>
              </a:rPr>
              <a:t>moest</a:t>
            </a:r>
            <a:r>
              <a:rPr lang="en-US" sz="2400" dirty="0">
                <a:solidFill>
                  <a:srgbClr val="FFFFFF"/>
                </a:solidFill>
              </a:rPr>
              <a:t> </a:t>
            </a:r>
            <a:r>
              <a:rPr lang="en-US" sz="2400" dirty="0" err="1">
                <a:solidFill>
                  <a:srgbClr val="FFFFFF"/>
                </a:solidFill>
              </a:rPr>
              <a:t>maken</a:t>
            </a:r>
            <a:r>
              <a:rPr lang="en-US" sz="2400" dirty="0">
                <a:solidFill>
                  <a:srgbClr val="FFFFFF"/>
                </a:solidFill>
              </a:rPr>
              <a:t> voor </a:t>
            </a:r>
            <a:r>
              <a:rPr lang="en-US" sz="2400" dirty="0" err="1">
                <a:solidFill>
                  <a:srgbClr val="FFFFFF"/>
                </a:solidFill>
              </a:rPr>
              <a:t>deze</a:t>
            </a:r>
            <a:r>
              <a:rPr lang="en-US" sz="2400" dirty="0">
                <a:solidFill>
                  <a:srgbClr val="FFFFFF"/>
                </a:solidFill>
              </a:rPr>
              <a:t> </a:t>
            </a:r>
            <a:r>
              <a:rPr lang="en-US" sz="2400" dirty="0" err="1">
                <a:solidFill>
                  <a:srgbClr val="FFFFFF"/>
                </a:solidFill>
              </a:rPr>
              <a:t>groeve</a:t>
            </a:r>
            <a:r>
              <a:rPr lang="en-US" sz="2400" dirty="0">
                <a:solidFill>
                  <a:srgbClr val="FFFFFF"/>
                </a:solidFill>
              </a:rPr>
              <a:t>.</a:t>
            </a:r>
          </a:p>
        </p:txBody>
      </p:sp>
      <p:sp>
        <p:nvSpPr>
          <p:cNvPr id="7" name="Tekstvak 6">
            <a:extLst>
              <a:ext uri="{FF2B5EF4-FFF2-40B4-BE49-F238E27FC236}">
                <a16:creationId xmlns:a16="http://schemas.microsoft.com/office/drawing/2014/main" id="{BF690689-7724-CEB9-FC68-21EC102A1AEC}"/>
              </a:ext>
            </a:extLst>
          </p:cNvPr>
          <p:cNvSpPr txBox="1"/>
          <p:nvPr/>
        </p:nvSpPr>
        <p:spPr>
          <a:xfrm>
            <a:off x="513112" y="6106039"/>
            <a:ext cx="6102096" cy="369332"/>
          </a:xfrm>
          <a:prstGeom prst="rect">
            <a:avLst/>
          </a:prstGeom>
          <a:noFill/>
        </p:spPr>
        <p:txBody>
          <a:bodyPr wrap="square">
            <a:spAutoFit/>
          </a:bodyPr>
          <a:lstStyle/>
          <a:p>
            <a:r>
              <a:rPr lang="nl-NL" dirty="0">
                <a:hlinkClick r:id="rId3"/>
              </a:rPr>
              <a:t>Bing Video's</a:t>
            </a:r>
            <a:endParaRPr lang="nl-NL" dirty="0"/>
          </a:p>
        </p:txBody>
      </p:sp>
    </p:spTree>
    <p:extLst>
      <p:ext uri="{BB962C8B-B14F-4D97-AF65-F5344CB8AC3E}">
        <p14:creationId xmlns:p14="http://schemas.microsoft.com/office/powerpoint/2010/main" val="376010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4762BC9-7DE9-1DDA-7E88-E42B393D04EB}"/>
              </a:ext>
            </a:extLst>
          </p:cNvPr>
          <p:cNvSpPr txBox="1"/>
          <p:nvPr/>
        </p:nvSpPr>
        <p:spPr>
          <a:xfrm>
            <a:off x="1045029" y="207264"/>
            <a:ext cx="8806107" cy="523220"/>
          </a:xfrm>
          <a:prstGeom prst="rect">
            <a:avLst/>
          </a:prstGeom>
          <a:noFill/>
        </p:spPr>
        <p:txBody>
          <a:bodyPr wrap="square" rtlCol="0">
            <a:spAutoFit/>
          </a:bodyPr>
          <a:lstStyle/>
          <a:p>
            <a:r>
              <a:rPr lang="nl-NL" sz="2800" dirty="0">
                <a:solidFill>
                  <a:schemeClr val="tx2"/>
                </a:solidFill>
                <a:latin typeface="Comic Sans MS" panose="030F0702030302020204" pitchFamily="66" charset="0"/>
              </a:rPr>
              <a:t>Na deze enerverende start zoeken we ons hotel op.</a:t>
            </a:r>
          </a:p>
        </p:txBody>
      </p:sp>
      <p:pic>
        <p:nvPicPr>
          <p:cNvPr id="5" name="Afbeelding 4" descr="een gebouw met een auto ervoor geparkeerd bij ACHAT Hotel Monheim am Rhein in Monheim">
            <a:extLst>
              <a:ext uri="{FF2B5EF4-FFF2-40B4-BE49-F238E27FC236}">
                <a16:creationId xmlns:a16="http://schemas.microsoft.com/office/drawing/2014/main" id="{044BAA94-FE10-B970-454A-919266053F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072" y="1045474"/>
            <a:ext cx="5559552" cy="4169665"/>
          </a:xfrm>
          <a:prstGeom prst="ellipse">
            <a:avLst/>
          </a:prstGeom>
          <a:ln>
            <a:noFill/>
          </a:ln>
          <a:effectLst>
            <a:softEdge rad="112500"/>
          </a:effectLst>
        </p:spPr>
      </p:pic>
      <p:sp>
        <p:nvSpPr>
          <p:cNvPr id="6" name="Tekstvak 5">
            <a:extLst>
              <a:ext uri="{FF2B5EF4-FFF2-40B4-BE49-F238E27FC236}">
                <a16:creationId xmlns:a16="http://schemas.microsoft.com/office/drawing/2014/main" id="{BB91EC90-F94E-0D29-68B5-6215BDA5B1E8}"/>
              </a:ext>
            </a:extLst>
          </p:cNvPr>
          <p:cNvSpPr txBox="1"/>
          <p:nvPr/>
        </p:nvSpPr>
        <p:spPr>
          <a:xfrm>
            <a:off x="5754624" y="914316"/>
            <a:ext cx="5559552" cy="2215991"/>
          </a:xfrm>
          <a:prstGeom prst="rect">
            <a:avLst/>
          </a:prstGeom>
          <a:noFill/>
        </p:spPr>
        <p:txBody>
          <a:bodyPr wrap="square" rtlCol="0">
            <a:spAutoFit/>
          </a:bodyPr>
          <a:lstStyle/>
          <a:p>
            <a:r>
              <a:rPr lang="nl-NL" sz="2400" dirty="0">
                <a:solidFill>
                  <a:schemeClr val="tx2"/>
                </a:solidFill>
                <a:latin typeface="Comic Sans MS" panose="030F0702030302020204" pitchFamily="66" charset="0"/>
              </a:rPr>
              <a:t>Dat vinden we in het schilderachtige historische </a:t>
            </a:r>
            <a:r>
              <a:rPr lang="nl-NL" sz="2400" dirty="0" err="1">
                <a:solidFill>
                  <a:schemeClr val="tx2"/>
                </a:solidFill>
                <a:latin typeface="Comic Sans MS" panose="030F0702030302020204" pitchFamily="66" charset="0"/>
              </a:rPr>
              <a:t>Monheim</a:t>
            </a:r>
            <a:r>
              <a:rPr lang="nl-NL" sz="2400" dirty="0">
                <a:solidFill>
                  <a:schemeClr val="tx2"/>
                </a:solidFill>
                <a:latin typeface="Comic Sans MS" panose="030F0702030302020204" pitchFamily="66" charset="0"/>
              </a:rPr>
              <a:t> Am </a:t>
            </a:r>
            <a:r>
              <a:rPr lang="nl-NL" sz="2400" dirty="0" err="1">
                <a:solidFill>
                  <a:schemeClr val="tx2"/>
                </a:solidFill>
                <a:latin typeface="Comic Sans MS" panose="030F0702030302020204" pitchFamily="66" charset="0"/>
              </a:rPr>
              <a:t>Rhein</a:t>
            </a:r>
            <a:r>
              <a:rPr lang="nl-NL" sz="2400" dirty="0">
                <a:solidFill>
                  <a:schemeClr val="tx2"/>
                </a:solidFill>
                <a:latin typeface="Comic Sans MS" panose="030F0702030302020204" pitchFamily="66" charset="0"/>
              </a:rPr>
              <a:t> en is onze uitvalsbasis voor volgende dagen van onze deze reis.</a:t>
            </a:r>
          </a:p>
          <a:p>
            <a:r>
              <a:rPr lang="nl-NL" sz="2400" dirty="0">
                <a:solidFill>
                  <a:schemeClr val="tx2"/>
                </a:solidFill>
                <a:latin typeface="Comic Sans MS" panose="030F0702030302020204" pitchFamily="66" charset="0"/>
              </a:rPr>
              <a:t> </a:t>
            </a:r>
          </a:p>
          <a:p>
            <a:endParaRPr lang="nl-NL" dirty="0"/>
          </a:p>
        </p:txBody>
      </p:sp>
      <p:pic>
        <p:nvPicPr>
          <p:cNvPr id="7" name="Afbeelding 6" descr="Afbeelding met buitenshuis, hemel, raam, wolk&#10;&#10;Door AI gegenereerde inhoud is mogelijk onjuist.">
            <a:extLst>
              <a:ext uri="{FF2B5EF4-FFF2-40B4-BE49-F238E27FC236}">
                <a16:creationId xmlns:a16="http://schemas.microsoft.com/office/drawing/2014/main" id="{B5815B74-4F26-AA09-97F5-4E518D7AE9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5352" y="2520929"/>
            <a:ext cx="3873596" cy="3474085"/>
          </a:xfrm>
          <a:prstGeom prst="ellipse">
            <a:avLst/>
          </a:prstGeom>
          <a:ln>
            <a:noFill/>
          </a:ln>
          <a:effectLst>
            <a:softEdge rad="112500"/>
          </a:effectLst>
        </p:spPr>
      </p:pic>
      <p:sp>
        <p:nvSpPr>
          <p:cNvPr id="8" name="Tekstvak 7">
            <a:extLst>
              <a:ext uri="{FF2B5EF4-FFF2-40B4-BE49-F238E27FC236}">
                <a16:creationId xmlns:a16="http://schemas.microsoft.com/office/drawing/2014/main" id="{ECBE649E-F694-982F-5AC2-6EBD63C491A4}"/>
              </a:ext>
            </a:extLst>
          </p:cNvPr>
          <p:cNvSpPr txBox="1"/>
          <p:nvPr/>
        </p:nvSpPr>
        <p:spPr>
          <a:xfrm>
            <a:off x="364315" y="5497408"/>
            <a:ext cx="7123016" cy="892552"/>
          </a:xfrm>
          <a:prstGeom prst="rect">
            <a:avLst/>
          </a:prstGeom>
          <a:noFill/>
        </p:spPr>
        <p:txBody>
          <a:bodyPr wrap="square" rtlCol="0">
            <a:spAutoFit/>
          </a:bodyPr>
          <a:lstStyle/>
          <a:p>
            <a:r>
              <a:rPr lang="nl-NL" sz="2400" dirty="0">
                <a:solidFill>
                  <a:schemeClr val="tx2"/>
                </a:solidFill>
                <a:latin typeface="Comic Sans MS" panose="030F0702030302020204" pitchFamily="66" charset="0"/>
              </a:rPr>
              <a:t>Het</a:t>
            </a:r>
            <a:r>
              <a:rPr lang="nl-NL" sz="2400" dirty="0">
                <a:latin typeface="Comic Sans MS" panose="030F0702030302020204" pitchFamily="66" charset="0"/>
              </a:rPr>
              <a:t> </a:t>
            </a:r>
            <a:r>
              <a:rPr lang="nl-NL" sz="2800" b="1" dirty="0">
                <a:solidFill>
                  <a:srgbClr val="FF0000"/>
                </a:solidFill>
                <a:latin typeface="Chiller" panose="04020404031007020602" pitchFamily="82" charset="0"/>
              </a:rPr>
              <a:t>ACHAT</a:t>
            </a:r>
            <a:r>
              <a:rPr lang="nl-NL" sz="2400" dirty="0">
                <a:solidFill>
                  <a:srgbClr val="FF0000"/>
                </a:solidFill>
                <a:latin typeface="Comic Sans MS" panose="030F0702030302020204" pitchFamily="66" charset="0"/>
              </a:rPr>
              <a:t> Hotel </a:t>
            </a:r>
            <a:r>
              <a:rPr lang="nl-NL" sz="2400" dirty="0">
                <a:solidFill>
                  <a:schemeClr val="tx2"/>
                </a:solidFill>
                <a:latin typeface="Comic Sans MS" panose="030F0702030302020204" pitchFamily="66" charset="0"/>
              </a:rPr>
              <a:t>ligt op loopafstand van de Rijn op de grens van de historische binnenstad.</a:t>
            </a:r>
          </a:p>
        </p:txBody>
      </p:sp>
    </p:spTree>
    <p:extLst>
      <p:ext uri="{BB962C8B-B14F-4D97-AF65-F5344CB8AC3E}">
        <p14:creationId xmlns:p14="http://schemas.microsoft.com/office/powerpoint/2010/main" val="2123395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ED2B28E-9922-AB97-1764-30774DFD4BB5}"/>
              </a:ext>
            </a:extLst>
          </p:cNvPr>
          <p:cNvSpPr>
            <a:spLocks noGrp="1"/>
          </p:cNvSpPr>
          <p:nvPr>
            <p:ph idx="1"/>
          </p:nvPr>
        </p:nvSpPr>
        <p:spPr>
          <a:xfrm>
            <a:off x="386129" y="1079594"/>
            <a:ext cx="6281928" cy="1765106"/>
          </a:xfrm>
        </p:spPr>
        <p:txBody>
          <a:bodyPr>
            <a:normAutofit/>
          </a:bodyPr>
          <a:lstStyle/>
          <a:p>
            <a:pPr marL="0" indent="0">
              <a:buNone/>
            </a:pPr>
            <a:r>
              <a:rPr lang="nl-NL" sz="2400" dirty="0">
                <a:latin typeface="Comic Sans MS" panose="030F0702030302020204" pitchFamily="66" charset="0"/>
              </a:rPr>
              <a:t>De ochtend besteden we in Keulen en bekijken de </a:t>
            </a:r>
            <a:r>
              <a:rPr lang="nl-NL" sz="2400" dirty="0" err="1">
                <a:latin typeface="Comic Sans MS" panose="030F0702030302020204" pitchFamily="66" charset="0"/>
              </a:rPr>
              <a:t>Alltstad</a:t>
            </a:r>
            <a:r>
              <a:rPr lang="nl-NL" sz="2400" dirty="0">
                <a:latin typeface="Comic Sans MS" panose="030F0702030302020204" pitchFamily="66" charset="0"/>
              </a:rPr>
              <a:t> door een rondleiding met gidsen en bezoeken natuurlijk de imposante Dom van Keulen. </a:t>
            </a:r>
          </a:p>
          <a:p>
            <a:pPr marL="0" indent="0">
              <a:buNone/>
            </a:pPr>
            <a:endParaRPr lang="nl-NL" dirty="0"/>
          </a:p>
        </p:txBody>
      </p:sp>
      <p:sp>
        <p:nvSpPr>
          <p:cNvPr id="4" name="Tekstvak 3">
            <a:extLst>
              <a:ext uri="{FF2B5EF4-FFF2-40B4-BE49-F238E27FC236}">
                <a16:creationId xmlns:a16="http://schemas.microsoft.com/office/drawing/2014/main" id="{3A053E16-42C0-6FDE-8C5D-EB00733EDAF3}"/>
              </a:ext>
            </a:extLst>
          </p:cNvPr>
          <p:cNvSpPr txBox="1"/>
          <p:nvPr/>
        </p:nvSpPr>
        <p:spPr>
          <a:xfrm>
            <a:off x="386129" y="201773"/>
            <a:ext cx="1600201" cy="707886"/>
          </a:xfrm>
          <a:prstGeom prst="rect">
            <a:avLst/>
          </a:prstGeom>
          <a:noFill/>
        </p:spPr>
        <p:txBody>
          <a:bodyPr wrap="square" rtlCol="0">
            <a:spAutoFit/>
          </a:bodyPr>
          <a:lstStyle/>
          <a:p>
            <a:r>
              <a:rPr lang="nl-NL" sz="4000" dirty="0">
                <a:latin typeface="Script MT Bold" panose="03040602040607080904" pitchFamily="66" charset="0"/>
              </a:rPr>
              <a:t>Dag 2</a:t>
            </a:r>
          </a:p>
        </p:txBody>
      </p:sp>
      <p:sp>
        <p:nvSpPr>
          <p:cNvPr id="5" name="Tekstvak 4">
            <a:extLst>
              <a:ext uri="{FF2B5EF4-FFF2-40B4-BE49-F238E27FC236}">
                <a16:creationId xmlns:a16="http://schemas.microsoft.com/office/drawing/2014/main" id="{29A5F072-05E0-782A-086C-812CA7063CE4}"/>
              </a:ext>
            </a:extLst>
          </p:cNvPr>
          <p:cNvSpPr txBox="1"/>
          <p:nvPr/>
        </p:nvSpPr>
        <p:spPr>
          <a:xfrm>
            <a:off x="5718048" y="4211119"/>
            <a:ext cx="5279136" cy="1200329"/>
          </a:xfrm>
          <a:prstGeom prst="rect">
            <a:avLst/>
          </a:prstGeom>
          <a:noFill/>
        </p:spPr>
        <p:txBody>
          <a:bodyPr wrap="square" rtlCol="0">
            <a:spAutoFit/>
          </a:bodyPr>
          <a:lstStyle/>
          <a:p>
            <a:r>
              <a:rPr lang="nl-NL" sz="2400" dirty="0">
                <a:solidFill>
                  <a:schemeClr val="tx2"/>
                </a:solidFill>
                <a:latin typeface="Comic Sans MS" panose="030F0702030302020204" pitchFamily="66" charset="0"/>
              </a:rPr>
              <a:t>We gebruiken de lunch in </a:t>
            </a:r>
            <a:r>
              <a:rPr lang="nl-NL" sz="2400" dirty="0" err="1">
                <a:solidFill>
                  <a:schemeClr val="tx2"/>
                </a:solidFill>
                <a:latin typeface="Comic Sans MS" panose="030F0702030302020204" pitchFamily="66" charset="0"/>
              </a:rPr>
              <a:t>Brauhaus</a:t>
            </a:r>
            <a:r>
              <a:rPr lang="nl-NL" sz="2400" dirty="0">
                <a:solidFill>
                  <a:schemeClr val="tx2"/>
                </a:solidFill>
                <a:latin typeface="Comic Sans MS" panose="030F0702030302020204" pitchFamily="66" charset="0"/>
              </a:rPr>
              <a:t> Gaffel op het plein voor de Dom. Waarna we doorreizen naar …..</a:t>
            </a:r>
          </a:p>
        </p:txBody>
      </p:sp>
      <p:pic>
        <p:nvPicPr>
          <p:cNvPr id="6" name="Afbeelding 5" descr="De Dom van Keulen">
            <a:extLst>
              <a:ext uri="{FF2B5EF4-FFF2-40B4-BE49-F238E27FC236}">
                <a16:creationId xmlns:a16="http://schemas.microsoft.com/office/drawing/2014/main" id="{49EC7E9E-85BB-FB3B-2D0D-D27DD42091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7211" y="201772"/>
            <a:ext cx="5473580" cy="3851779"/>
          </a:xfrm>
          <a:prstGeom prst="ellipse">
            <a:avLst/>
          </a:prstGeom>
          <a:ln>
            <a:noFill/>
          </a:ln>
          <a:effectLst>
            <a:softEdge rad="112500"/>
          </a:effectLst>
        </p:spPr>
      </p:pic>
      <p:pic>
        <p:nvPicPr>
          <p:cNvPr id="9" name="Afbeelding 8" descr="Brauhaus „Gaffel am Dom“ in Köln: Speisekarte, Öffnungszeiten, Reservieren">
            <a:extLst>
              <a:ext uri="{FF2B5EF4-FFF2-40B4-BE49-F238E27FC236}">
                <a16:creationId xmlns:a16="http://schemas.microsoft.com/office/drawing/2014/main" id="{FFF52C5E-926B-E77A-A529-D4F8298665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502" y="3405003"/>
            <a:ext cx="4649780" cy="2615261"/>
          </a:xfrm>
          <a:prstGeom prst="ellipse">
            <a:avLst/>
          </a:prstGeom>
          <a:ln>
            <a:noFill/>
          </a:ln>
          <a:effectLst>
            <a:softEdge rad="112500"/>
          </a:effectLst>
        </p:spPr>
      </p:pic>
    </p:spTree>
    <p:extLst>
      <p:ext uri="{BB962C8B-B14F-4D97-AF65-F5344CB8AC3E}">
        <p14:creationId xmlns:p14="http://schemas.microsoft.com/office/powerpoint/2010/main" val="801849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2CBD180-D919-4836-7BBC-E8EBF480476F}"/>
              </a:ext>
            </a:extLst>
          </p:cNvPr>
          <p:cNvSpPr>
            <a:spLocks noGrp="1"/>
          </p:cNvSpPr>
          <p:nvPr>
            <p:ph type="title"/>
          </p:nvPr>
        </p:nvSpPr>
        <p:spPr>
          <a:xfrm>
            <a:off x="1264753" y="201168"/>
            <a:ext cx="9858840" cy="883920"/>
          </a:xfrm>
        </p:spPr>
        <p:txBody>
          <a:bodyPr anchor="ctr">
            <a:normAutofit fontScale="90000"/>
          </a:bodyPr>
          <a:lstStyle/>
          <a:p>
            <a:r>
              <a:rPr lang="nl-NL" dirty="0" err="1">
                <a:solidFill>
                  <a:schemeClr val="tx1"/>
                </a:solidFill>
              </a:rPr>
              <a:t>Schloss</a:t>
            </a:r>
            <a:r>
              <a:rPr lang="nl-NL" dirty="0">
                <a:solidFill>
                  <a:schemeClr val="tx1"/>
                </a:solidFill>
              </a:rPr>
              <a:t> Augustusburg bij de stad Bruhl</a:t>
            </a:r>
          </a:p>
        </p:txBody>
      </p:sp>
      <p:pic>
        <p:nvPicPr>
          <p:cNvPr id="7" name="Afbeelding 6" descr="Rheintaler - SCHLOSS AUGUSTUSBURG BRÜHL">
            <a:extLst>
              <a:ext uri="{FF2B5EF4-FFF2-40B4-BE49-F238E27FC236}">
                <a16:creationId xmlns:a16="http://schemas.microsoft.com/office/drawing/2014/main" id="{7D05F043-97AB-EA04-14BA-4D0530520A1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296" y="1024128"/>
            <a:ext cx="11265408" cy="5632704"/>
          </a:xfrm>
          <a:prstGeom prst="ellipse">
            <a:avLst/>
          </a:prstGeom>
          <a:ln>
            <a:noFill/>
          </a:ln>
          <a:effectLst>
            <a:softEdge rad="112500"/>
          </a:effectLst>
        </p:spPr>
      </p:pic>
      <p:pic>
        <p:nvPicPr>
          <p:cNvPr id="3" name="Afbeelding 2" descr="Afbeelding met tekst, logo, Lettertype, symbool&#10;&#10;Door AI gegenereerde inhoud is mogelijk onjuist.">
            <a:extLst>
              <a:ext uri="{FF2B5EF4-FFF2-40B4-BE49-F238E27FC236}">
                <a16:creationId xmlns:a16="http://schemas.microsoft.com/office/drawing/2014/main" id="{A5FB042A-FE1E-4BC5-871B-496EFD9781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34" y="5577545"/>
            <a:ext cx="1662824" cy="1079287"/>
          </a:xfrm>
          <a:prstGeom prst="rect">
            <a:avLst/>
          </a:prstGeom>
        </p:spPr>
      </p:pic>
      <p:sp>
        <p:nvSpPr>
          <p:cNvPr id="6" name="Tekstvak 5">
            <a:extLst>
              <a:ext uri="{FF2B5EF4-FFF2-40B4-BE49-F238E27FC236}">
                <a16:creationId xmlns:a16="http://schemas.microsoft.com/office/drawing/2014/main" id="{47E4603D-6B38-C95F-C272-DE078E985B31}"/>
              </a:ext>
            </a:extLst>
          </p:cNvPr>
          <p:cNvSpPr txBox="1"/>
          <p:nvPr/>
        </p:nvSpPr>
        <p:spPr>
          <a:xfrm rot="5400000">
            <a:off x="10297688" y="1088354"/>
            <a:ext cx="2728478" cy="954107"/>
          </a:xfrm>
          <a:prstGeom prst="rect">
            <a:avLst/>
          </a:prstGeom>
          <a:noFill/>
        </p:spPr>
        <p:txBody>
          <a:bodyPr wrap="square">
            <a:spAutoFit/>
          </a:bodyPr>
          <a:lstStyle/>
          <a:p>
            <a:r>
              <a:rPr lang="nl-NL" sz="2800" b="1" i="0" dirty="0">
                <a:solidFill>
                  <a:srgbClr val="CB0000"/>
                </a:solidFill>
                <a:effectLst/>
                <a:latin typeface="Hind" panose="020B0502040204020203" pitchFamily="2" charset="0"/>
              </a:rPr>
              <a:t>Unesco Werelderfgoed </a:t>
            </a:r>
            <a:endParaRPr lang="nl-NL" sz="2800" dirty="0"/>
          </a:p>
        </p:txBody>
      </p:sp>
    </p:spTree>
    <p:extLst>
      <p:ext uri="{BB962C8B-B14F-4D97-AF65-F5344CB8AC3E}">
        <p14:creationId xmlns:p14="http://schemas.microsoft.com/office/powerpoint/2010/main" val="19157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overdekt, kluis, speelhal, kolom&#10;&#10;Door AI gegenereerde inhoud is mogelijk onjuist.">
            <a:extLst>
              <a:ext uri="{FF2B5EF4-FFF2-40B4-BE49-F238E27FC236}">
                <a16:creationId xmlns:a16="http://schemas.microsoft.com/office/drawing/2014/main" id="{EF658DAF-7B9D-7196-AAE8-CFC677855A9B}"/>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t="22933" r="-2" b="-2"/>
          <a:stretch>
            <a:fillRect/>
          </a:stretch>
        </p:blipFill>
        <p:spPr bwMode="auto">
          <a:xfrm>
            <a:off x="7217229" y="268122"/>
            <a:ext cx="4590691" cy="2582707"/>
          </a:xfrm>
          <a:prstGeom prst="ellipse">
            <a:avLst/>
          </a:prstGeom>
          <a:ln>
            <a:noFill/>
          </a:ln>
          <a:effectLst>
            <a:softEdge rad="112500"/>
          </a:effectLst>
        </p:spPr>
      </p:pic>
      <p:pic>
        <p:nvPicPr>
          <p:cNvPr id="5" name="Afbeelding 4" descr="Afbeelding met overdekt, muur, vloer, kamer&#10;&#10;Door AI gegenereerde inhoud is mogelijk onjuist.">
            <a:extLst>
              <a:ext uri="{FF2B5EF4-FFF2-40B4-BE49-F238E27FC236}">
                <a16:creationId xmlns:a16="http://schemas.microsoft.com/office/drawing/2014/main" id="{FCFC54B9-A8BE-7D07-F504-6818AEA85D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0931" y="3279342"/>
            <a:ext cx="4870593" cy="3247062"/>
          </a:xfrm>
          <a:prstGeom prst="ellipse">
            <a:avLst/>
          </a:prstGeom>
          <a:ln>
            <a:noFill/>
          </a:ln>
          <a:effectLst>
            <a:softEdge rad="112500"/>
          </a:effectLst>
        </p:spPr>
      </p:pic>
      <p:pic>
        <p:nvPicPr>
          <p:cNvPr id="9" name="Afbeelding 8" descr="Afbeelding met kunst, plafond, overdekt, Gieten&#10;&#10;Door AI gegenereerde inhoud is mogelijk onjuist.">
            <a:extLst>
              <a:ext uri="{FF2B5EF4-FFF2-40B4-BE49-F238E27FC236}">
                <a16:creationId xmlns:a16="http://schemas.microsoft.com/office/drawing/2014/main" id="{048C2D6F-6E10-61CD-AE7D-B7B7B744C2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812" y="447933"/>
            <a:ext cx="3854380" cy="2569587"/>
          </a:xfrm>
          <a:prstGeom prst="rect">
            <a:avLst/>
          </a:prstGeom>
          <a:ln>
            <a:noFill/>
          </a:ln>
          <a:effectLst>
            <a:softEdge rad="112500"/>
          </a:effectLst>
        </p:spPr>
      </p:pic>
      <p:pic>
        <p:nvPicPr>
          <p:cNvPr id="2" name="Afbeelding 1" descr="Afbeelding met tekst, logo, Lettertype, symbool&#10;&#10;Door AI gegenereerde inhoud is mogelijk onjuist.">
            <a:extLst>
              <a:ext uri="{FF2B5EF4-FFF2-40B4-BE49-F238E27FC236}">
                <a16:creationId xmlns:a16="http://schemas.microsoft.com/office/drawing/2014/main" id="{0AE3D31D-8610-26CE-2D6D-0283D4DD6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914" y="5448642"/>
            <a:ext cx="1729468" cy="1122543"/>
          </a:xfrm>
          <a:prstGeom prst="rect">
            <a:avLst/>
          </a:prstGeom>
        </p:spPr>
      </p:pic>
      <p:sp>
        <p:nvSpPr>
          <p:cNvPr id="11" name="Tekstvak 10">
            <a:extLst>
              <a:ext uri="{FF2B5EF4-FFF2-40B4-BE49-F238E27FC236}">
                <a16:creationId xmlns:a16="http://schemas.microsoft.com/office/drawing/2014/main" id="{B74A64C8-16B3-8F27-E0F1-5A97F77FCF2B}"/>
              </a:ext>
            </a:extLst>
          </p:cNvPr>
          <p:cNvSpPr txBox="1"/>
          <p:nvPr/>
        </p:nvSpPr>
        <p:spPr>
          <a:xfrm>
            <a:off x="4767943" y="529944"/>
            <a:ext cx="2590800" cy="1754326"/>
          </a:xfrm>
          <a:prstGeom prst="rect">
            <a:avLst/>
          </a:prstGeom>
          <a:noFill/>
        </p:spPr>
        <p:txBody>
          <a:bodyPr wrap="square">
            <a:spAutoFit/>
          </a:bodyPr>
          <a:lstStyle/>
          <a:p>
            <a:pPr marL="0" indent="0">
              <a:buFont typeface="Avenir Next LT Pro" panose="020B0504020202020204" pitchFamily="34" charset="0"/>
              <a:buNone/>
            </a:pPr>
            <a:r>
              <a:rPr lang="nl-NL" sz="1800" dirty="0">
                <a:solidFill>
                  <a:schemeClr val="tx1"/>
                </a:solidFill>
                <a:latin typeface="Comic Sans MS" panose="030F0702030302020204" pitchFamily="66" charset="0"/>
              </a:rPr>
              <a:t>Met zijn indrukwekkende trappenhuis, de weelderige zalen en het grote staatsappartement….</a:t>
            </a:r>
          </a:p>
        </p:txBody>
      </p:sp>
      <p:sp>
        <p:nvSpPr>
          <p:cNvPr id="12" name="Tekstvak 11">
            <a:extLst>
              <a:ext uri="{FF2B5EF4-FFF2-40B4-BE49-F238E27FC236}">
                <a16:creationId xmlns:a16="http://schemas.microsoft.com/office/drawing/2014/main" id="{4EB85323-1A7E-B9FB-8061-4D11B0CBBBAC}"/>
              </a:ext>
            </a:extLst>
          </p:cNvPr>
          <p:cNvSpPr txBox="1"/>
          <p:nvPr/>
        </p:nvSpPr>
        <p:spPr>
          <a:xfrm>
            <a:off x="7405773" y="3286822"/>
            <a:ext cx="4402147" cy="2246769"/>
          </a:xfrm>
          <a:prstGeom prst="rect">
            <a:avLst/>
          </a:prstGeom>
          <a:noFill/>
        </p:spPr>
        <p:txBody>
          <a:bodyPr wrap="square" rtlCol="0">
            <a:spAutoFit/>
          </a:bodyPr>
          <a:lstStyle/>
          <a:p>
            <a:r>
              <a:rPr lang="nl-NL" sz="2000" dirty="0">
                <a:latin typeface="Comic Sans MS" panose="030F0702030302020204" pitchFamily="66" charset="0"/>
              </a:rPr>
              <a:t>….behoort dit slot met de kasteeltuin tot een van de meest indrukwekkende voorbeelden van barok- en rococoarchitectuur in Duitsland en is daarmee  van grote culturele en historische waarde. En staat op de werelderfgoedlijst</a:t>
            </a:r>
          </a:p>
        </p:txBody>
      </p:sp>
    </p:spTree>
    <p:extLst>
      <p:ext uri="{BB962C8B-B14F-4D97-AF65-F5344CB8AC3E}">
        <p14:creationId xmlns:p14="http://schemas.microsoft.com/office/powerpoint/2010/main" val="3868335679"/>
      </p:ext>
    </p:extLst>
  </p:cSld>
  <p:clrMapOvr>
    <a:masterClrMapping/>
  </p:clrMapOvr>
</p:sld>
</file>

<file path=ppt/theme/theme1.xml><?xml version="1.0" encoding="utf-8"?>
<a:theme xmlns:a="http://schemas.openxmlformats.org/drawingml/2006/main" name="ExploreVTI">
  <a:themeElements>
    <a:clrScheme name="Custom 33">
      <a:dk1>
        <a:sysClr val="windowText" lastClr="000000"/>
      </a:dk1>
      <a:lt1>
        <a:sysClr val="window" lastClr="FFFFFF"/>
      </a:lt1>
      <a:dk2>
        <a:srgbClr val="201449"/>
      </a:dk2>
      <a:lt2>
        <a:srgbClr val="F3F0E9"/>
      </a:lt2>
      <a:accent1>
        <a:srgbClr val="E45221"/>
      </a:accent1>
      <a:accent2>
        <a:srgbClr val="4D4EE6"/>
      </a:accent2>
      <a:accent3>
        <a:srgbClr val="454B78"/>
      </a:accent3>
      <a:accent4>
        <a:srgbClr val="A3A3C1"/>
      </a:accent4>
      <a:accent5>
        <a:srgbClr val="7162FE"/>
      </a:accent5>
      <a:accent6>
        <a:srgbClr val="1EBE9B"/>
      </a:accent6>
      <a:hlink>
        <a:srgbClr val="F900A0"/>
      </a:hlink>
      <a:folHlink>
        <a:srgbClr val="954F72"/>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Verkennen</Template>
  <TotalTime>4309</TotalTime>
  <Words>996</Words>
  <Application>Microsoft Office PowerPoint</Application>
  <PresentationFormat>Breedbeeld</PresentationFormat>
  <Paragraphs>69</Paragraphs>
  <Slides>13</Slides>
  <Notes>1</Notes>
  <HiddenSlides>0</HiddenSlides>
  <MMClips>0</MMClips>
  <ScaleCrop>false</ScaleCrop>
  <HeadingPairs>
    <vt:vector size="6" baseType="variant">
      <vt:variant>
        <vt:lpstr>Gebruikte lettertypen</vt:lpstr>
      </vt:variant>
      <vt:variant>
        <vt:i4>12</vt:i4>
      </vt:variant>
      <vt:variant>
        <vt:lpstr>Thema</vt:lpstr>
      </vt:variant>
      <vt:variant>
        <vt:i4>1</vt:i4>
      </vt:variant>
      <vt:variant>
        <vt:lpstr>Diatitels</vt:lpstr>
      </vt:variant>
      <vt:variant>
        <vt:i4>13</vt:i4>
      </vt:variant>
    </vt:vector>
  </HeadingPairs>
  <TitlesOfParts>
    <vt:vector size="26" baseType="lpstr">
      <vt:lpstr>Aptos</vt:lpstr>
      <vt:lpstr>Arial</vt:lpstr>
      <vt:lpstr>Avenir Next LT Pro</vt:lpstr>
      <vt:lpstr>AvenirNext LT Pro Medium</vt:lpstr>
      <vt:lpstr>Cavolini</vt:lpstr>
      <vt:lpstr>Chiller</vt:lpstr>
      <vt:lpstr>Comic Sans MS</vt:lpstr>
      <vt:lpstr>Hind</vt:lpstr>
      <vt:lpstr>Posterama</vt:lpstr>
      <vt:lpstr>Roboto</vt:lpstr>
      <vt:lpstr>Script MT Bold</vt:lpstr>
      <vt:lpstr>Wingdings</vt:lpstr>
      <vt:lpstr>ExploreVTI</vt:lpstr>
      <vt:lpstr>         Vooraf   De meerdaagse excursie van 2026 voert ons naar Noord-Rijn Westfalen in Duitsland en de op de rechteroever gelegen industrie van Duitsland. We bezoeken een aantal mooie historische plaatsen en uiteraard ontbreekt Keulen daar niet in. Onlosmakelijk met het heden is de oorsprong van alles gelegen in de opmars van de Romeinen naar onze streken en de link naar de industriële ontwikkeling naar het heden.  Nettie begeleid de excursie met haar rijke kennis van de geschiedenis en loodst ons door de eeuwen van het begin van de jaartelling tot nu heen.   In een logisch opgebouwde verhaallijn legt ze een verrassende samenhang tussen de plaatsen en locaties die we bezoeken.  Voorafgaand treft u een overzicht van de 4 daagse excursie in onderstaande PP-presentatie </vt:lpstr>
      <vt:lpstr>Over de grens is alles mooier..!</vt:lpstr>
      <vt:lpstr>PowerPoint-presentatie</vt:lpstr>
      <vt:lpstr>PowerPoint-presentatie</vt:lpstr>
      <vt:lpstr>PowerPoint-presentatie</vt:lpstr>
      <vt:lpstr>PowerPoint-presentatie</vt:lpstr>
      <vt:lpstr>PowerPoint-presentatie</vt:lpstr>
      <vt:lpstr>Schloss Augustusburg bij de stad Bruhl</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Ton Spaan</dc:creator>
  <cp:lastModifiedBy>Ton Spaan</cp:lastModifiedBy>
  <cp:revision>4</cp:revision>
  <dcterms:created xsi:type="dcterms:W3CDTF">2025-10-21T14:52:31Z</dcterms:created>
  <dcterms:modified xsi:type="dcterms:W3CDTF">2026-01-19T13:54:48Z</dcterms:modified>
</cp:coreProperties>
</file>